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80" r:id="rId1"/>
  </p:sldMasterIdLst>
  <p:notesMasterIdLst>
    <p:notesMasterId r:id="rId17"/>
  </p:notesMasterIdLst>
  <p:sldIdLst>
    <p:sldId id="256" r:id="rId2"/>
    <p:sldId id="257" r:id="rId3"/>
    <p:sldId id="296" r:id="rId4"/>
    <p:sldId id="297" r:id="rId5"/>
    <p:sldId id="295" r:id="rId6"/>
    <p:sldId id="282" r:id="rId7"/>
    <p:sldId id="290" r:id="rId8"/>
    <p:sldId id="276" r:id="rId9"/>
    <p:sldId id="287" r:id="rId10"/>
    <p:sldId id="288" r:id="rId11"/>
    <p:sldId id="289" r:id="rId12"/>
    <p:sldId id="294" r:id="rId13"/>
    <p:sldId id="293" r:id="rId14"/>
    <p:sldId id="281" r:id="rId15"/>
    <p:sldId id="292" r:id="rId1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9966"/>
    <a:srgbClr val="1CADE4"/>
    <a:srgbClr val="FFFFCC"/>
    <a:srgbClr val="FFCC00"/>
    <a:srgbClr val="FFCC66"/>
    <a:srgbClr val="117EA7"/>
    <a:srgbClr val="99CCFF"/>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94660"/>
  </p:normalViewPr>
  <p:slideViewPr>
    <p:cSldViewPr snapToGrid="0">
      <p:cViewPr varScale="1">
        <p:scale>
          <a:sx n="99" d="100"/>
          <a:sy n="99" d="100"/>
        </p:scale>
        <p:origin x="108" y="7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44A337-FEB0-4AE8-82AB-5FF9C02FD74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58EFBA93-8468-4A2D-BED2-63BF539B0542}">
      <dgm:prSet phldrT="[テキスト]"/>
      <dgm:spPr/>
      <dgm:t>
        <a:bodyPr/>
        <a:lstStyle/>
        <a:p>
          <a:r>
            <a:rPr kumimoji="1" lang="ja-JP" altLang="en-US" smtClean="0"/>
            <a:t>お店</a:t>
          </a:r>
          <a:endParaRPr kumimoji="1" lang="ja-JP" altLang="en-US"/>
        </a:p>
      </dgm:t>
    </dgm:pt>
    <dgm:pt modelId="{ED5AE595-505D-43B7-9CB3-D65CC624B910}" type="parTrans" cxnId="{33F04549-7226-4AD8-8D08-1EFCDD370195}">
      <dgm:prSet/>
      <dgm:spPr/>
      <dgm:t>
        <a:bodyPr/>
        <a:lstStyle/>
        <a:p>
          <a:endParaRPr kumimoji="1" lang="ja-JP" altLang="en-US"/>
        </a:p>
      </dgm:t>
    </dgm:pt>
    <dgm:pt modelId="{E3C42EA2-3471-415B-966A-9A3089AB9066}" type="sibTrans" cxnId="{33F04549-7226-4AD8-8D08-1EFCDD370195}">
      <dgm:prSet/>
      <dgm:spPr/>
      <dgm:t>
        <a:bodyPr/>
        <a:lstStyle/>
        <a:p>
          <a:endParaRPr kumimoji="1" lang="ja-JP" altLang="en-US"/>
        </a:p>
      </dgm:t>
    </dgm:pt>
    <dgm:pt modelId="{D581EA26-CF65-4CF6-B4FF-BE3D5F53B6DB}">
      <dgm:prSet phldrT="[テキスト]"/>
      <dgm:spPr/>
      <dgm:t>
        <a:bodyPr/>
        <a:lstStyle/>
        <a:p>
          <a:r>
            <a:rPr kumimoji="1" lang="ja-JP" altLang="en-US" smtClean="0"/>
            <a:t>コスト削減</a:t>
          </a:r>
          <a:endParaRPr kumimoji="1" lang="ja-JP" altLang="en-US"/>
        </a:p>
      </dgm:t>
    </dgm:pt>
    <dgm:pt modelId="{FA624D80-320B-4D18-AE79-C8D5B1C802C6}" type="parTrans" cxnId="{FED99F71-9EEB-4636-852D-EED94DAF2E95}">
      <dgm:prSet/>
      <dgm:spPr/>
      <dgm:t>
        <a:bodyPr/>
        <a:lstStyle/>
        <a:p>
          <a:endParaRPr kumimoji="1" lang="ja-JP" altLang="en-US"/>
        </a:p>
      </dgm:t>
    </dgm:pt>
    <dgm:pt modelId="{D4B57FF8-CE96-4B97-9F0B-82308968B7A6}" type="sibTrans" cxnId="{FED99F71-9EEB-4636-852D-EED94DAF2E95}">
      <dgm:prSet/>
      <dgm:spPr/>
      <dgm:t>
        <a:bodyPr/>
        <a:lstStyle/>
        <a:p>
          <a:endParaRPr kumimoji="1" lang="ja-JP" altLang="en-US"/>
        </a:p>
      </dgm:t>
    </dgm:pt>
    <dgm:pt modelId="{12F917DB-8FA1-4D31-8996-C00CDC1F60FB}">
      <dgm:prSet phldrT="[テキスト]"/>
      <dgm:spPr/>
      <dgm:t>
        <a:bodyPr/>
        <a:lstStyle/>
        <a:p>
          <a:r>
            <a:rPr kumimoji="1" lang="ja-JP" altLang="en-US" smtClean="0"/>
            <a:t>お客様</a:t>
          </a:r>
          <a:endParaRPr kumimoji="1" lang="ja-JP" altLang="en-US"/>
        </a:p>
      </dgm:t>
    </dgm:pt>
    <dgm:pt modelId="{BD31AD61-3A63-44D4-8BCA-037F25D9C9AA}" type="parTrans" cxnId="{656E03AA-0A51-483A-A593-5770A9D5017B}">
      <dgm:prSet/>
      <dgm:spPr/>
      <dgm:t>
        <a:bodyPr/>
        <a:lstStyle/>
        <a:p>
          <a:endParaRPr kumimoji="1" lang="ja-JP" altLang="en-US"/>
        </a:p>
      </dgm:t>
    </dgm:pt>
    <dgm:pt modelId="{FB419318-9916-4931-B215-BC2A31695675}" type="sibTrans" cxnId="{656E03AA-0A51-483A-A593-5770A9D5017B}">
      <dgm:prSet/>
      <dgm:spPr/>
      <dgm:t>
        <a:bodyPr/>
        <a:lstStyle/>
        <a:p>
          <a:endParaRPr kumimoji="1" lang="ja-JP" altLang="en-US"/>
        </a:p>
      </dgm:t>
    </dgm:pt>
    <dgm:pt modelId="{37203E41-B2E0-421B-8164-C09B76FAC685}">
      <dgm:prSet phldrT="[テキスト]"/>
      <dgm:spPr/>
      <dgm:t>
        <a:bodyPr/>
        <a:lstStyle/>
        <a:p>
          <a:r>
            <a:rPr lang="ja-JP" altLang="en-US" smtClean="0"/>
            <a:t>決済にかかる時間の短縮</a:t>
          </a:r>
          <a:endParaRPr kumimoji="1" lang="ja-JP" altLang="en-US"/>
        </a:p>
      </dgm:t>
    </dgm:pt>
    <dgm:pt modelId="{72C5B154-06C8-4CF7-A690-4FB8FA7BCD55}" type="parTrans" cxnId="{8AD43404-E237-4FD9-A6C6-5966CE08C67F}">
      <dgm:prSet/>
      <dgm:spPr/>
      <dgm:t>
        <a:bodyPr/>
        <a:lstStyle/>
        <a:p>
          <a:endParaRPr kumimoji="1" lang="ja-JP" altLang="en-US"/>
        </a:p>
      </dgm:t>
    </dgm:pt>
    <dgm:pt modelId="{8A234DC6-2D35-47B7-B4D4-5C3E0D32D208}" type="sibTrans" cxnId="{8AD43404-E237-4FD9-A6C6-5966CE08C67F}">
      <dgm:prSet/>
      <dgm:spPr/>
      <dgm:t>
        <a:bodyPr/>
        <a:lstStyle/>
        <a:p>
          <a:endParaRPr kumimoji="1" lang="ja-JP" altLang="en-US"/>
        </a:p>
      </dgm:t>
    </dgm:pt>
    <dgm:pt modelId="{2C197D2D-803D-466D-AB0F-C68F4258475B}">
      <dgm:prSet phldrT="[テキスト]"/>
      <dgm:spPr/>
      <dgm:t>
        <a:bodyPr/>
        <a:lstStyle/>
        <a:p>
          <a:r>
            <a:rPr kumimoji="1" lang="ja-JP" altLang="en-US" smtClean="0"/>
            <a:t>製作側</a:t>
          </a:r>
          <a:endParaRPr kumimoji="1" lang="ja-JP" altLang="en-US"/>
        </a:p>
      </dgm:t>
    </dgm:pt>
    <dgm:pt modelId="{0307BF4D-2B3F-4AA7-A778-744AEF4A72B6}" type="parTrans" cxnId="{5366FDAF-BFC7-4BE7-9E05-04759F6800AA}">
      <dgm:prSet/>
      <dgm:spPr/>
      <dgm:t>
        <a:bodyPr/>
        <a:lstStyle/>
        <a:p>
          <a:endParaRPr kumimoji="1" lang="ja-JP" altLang="en-US"/>
        </a:p>
      </dgm:t>
    </dgm:pt>
    <dgm:pt modelId="{620C5C2A-7A65-40C6-99FE-AA6EB95D33EB}" type="sibTrans" cxnId="{5366FDAF-BFC7-4BE7-9E05-04759F6800AA}">
      <dgm:prSet/>
      <dgm:spPr/>
      <dgm:t>
        <a:bodyPr/>
        <a:lstStyle/>
        <a:p>
          <a:endParaRPr kumimoji="1" lang="ja-JP" altLang="en-US"/>
        </a:p>
      </dgm:t>
    </dgm:pt>
    <dgm:pt modelId="{3F9EF1EA-054D-49EE-8696-F968411FBDEA}">
      <dgm:prSet phldrT="[テキスト]"/>
      <dgm:spPr/>
      <dgm:t>
        <a:bodyPr/>
        <a:lstStyle/>
        <a:p>
          <a:r>
            <a:rPr lang="en-US" altLang="ja-JP" smtClean="0"/>
            <a:t>WEB</a:t>
          </a:r>
          <a:r>
            <a:rPr lang="ja-JP" altLang="en-US" smtClean="0"/>
            <a:t>カメラを使用するため、運用していく上で汎用性が高い</a:t>
          </a:r>
          <a:endParaRPr kumimoji="1" lang="ja-JP" altLang="en-US"/>
        </a:p>
      </dgm:t>
    </dgm:pt>
    <dgm:pt modelId="{9F51A2D8-72DF-4400-8DE2-87AEF8A34FC9}" type="parTrans" cxnId="{4289988A-6BCF-4A51-9589-DFCE17543665}">
      <dgm:prSet/>
      <dgm:spPr/>
      <dgm:t>
        <a:bodyPr/>
        <a:lstStyle/>
        <a:p>
          <a:endParaRPr kumimoji="1" lang="ja-JP" altLang="en-US"/>
        </a:p>
      </dgm:t>
    </dgm:pt>
    <dgm:pt modelId="{29D9ADC2-A74A-4CE2-A626-9E1B1C18F67A}" type="sibTrans" cxnId="{4289988A-6BCF-4A51-9589-DFCE17543665}">
      <dgm:prSet/>
      <dgm:spPr/>
      <dgm:t>
        <a:bodyPr/>
        <a:lstStyle/>
        <a:p>
          <a:endParaRPr kumimoji="1" lang="ja-JP" altLang="en-US"/>
        </a:p>
      </dgm:t>
    </dgm:pt>
    <dgm:pt modelId="{4C34DBBD-1F5C-4C85-AC98-9775D4C00AAA}">
      <dgm:prSet/>
      <dgm:spPr/>
      <dgm:t>
        <a:bodyPr/>
        <a:lstStyle/>
        <a:p>
          <a:r>
            <a:rPr lang="ja-JP" altLang="en-US" smtClean="0"/>
            <a:t>レジでの待ち時間がなくなる</a:t>
          </a:r>
          <a:endParaRPr lang="en-US" altLang="ja-JP"/>
        </a:p>
      </dgm:t>
    </dgm:pt>
    <dgm:pt modelId="{3E600524-FAB7-495A-A1EE-219BA0983ECA}" type="parTrans" cxnId="{7AFF428F-28DF-43AE-8815-1159BBBA722D}">
      <dgm:prSet/>
      <dgm:spPr/>
      <dgm:t>
        <a:bodyPr/>
        <a:lstStyle/>
        <a:p>
          <a:endParaRPr kumimoji="1" lang="ja-JP" altLang="en-US"/>
        </a:p>
      </dgm:t>
    </dgm:pt>
    <dgm:pt modelId="{CEFD4EBF-A645-4AAA-92B7-73F4DB73775A}" type="sibTrans" cxnId="{7AFF428F-28DF-43AE-8815-1159BBBA722D}">
      <dgm:prSet/>
      <dgm:spPr/>
      <dgm:t>
        <a:bodyPr/>
        <a:lstStyle/>
        <a:p>
          <a:endParaRPr kumimoji="1" lang="ja-JP" altLang="en-US"/>
        </a:p>
      </dgm:t>
    </dgm:pt>
    <dgm:pt modelId="{75D9A0B8-CB80-4245-A44B-BB6EF3113644}">
      <dgm:prSet/>
      <dgm:spPr/>
      <dgm:t>
        <a:bodyPr/>
        <a:lstStyle/>
        <a:p>
          <a:r>
            <a:rPr lang="ja-JP" altLang="en-US" smtClean="0"/>
            <a:t>バーコードだけでなく画像認識に対応等</a:t>
          </a:r>
          <a:endParaRPr lang="en-US" altLang="ja-JP"/>
        </a:p>
      </dgm:t>
    </dgm:pt>
    <dgm:pt modelId="{45D00741-C5CD-4A6C-AB28-EAF6A0F85F0A}" type="parTrans" cxnId="{C835DCDF-E823-46C7-9827-8C7950A0FF0B}">
      <dgm:prSet/>
      <dgm:spPr/>
      <dgm:t>
        <a:bodyPr/>
        <a:lstStyle/>
        <a:p>
          <a:endParaRPr kumimoji="1" lang="ja-JP" altLang="en-US"/>
        </a:p>
      </dgm:t>
    </dgm:pt>
    <dgm:pt modelId="{7A614598-67DC-43EA-AF54-44370366B1B4}" type="sibTrans" cxnId="{C835DCDF-E823-46C7-9827-8C7950A0FF0B}">
      <dgm:prSet/>
      <dgm:spPr/>
      <dgm:t>
        <a:bodyPr/>
        <a:lstStyle/>
        <a:p>
          <a:endParaRPr kumimoji="1" lang="ja-JP" altLang="en-US"/>
        </a:p>
      </dgm:t>
    </dgm:pt>
    <dgm:pt modelId="{BA5A3BE7-0B20-4C8F-AEBC-FE7E8955CE8D}">
      <dgm:prSet/>
      <dgm:spPr/>
      <dgm:t>
        <a:bodyPr/>
        <a:lstStyle/>
        <a:p>
          <a:r>
            <a:rPr lang="ja-JP" altLang="en-US" smtClean="0"/>
            <a:t>画像ＤＢが改良され続け、精度が上がっていく</a:t>
          </a:r>
          <a:endParaRPr lang="en-US" altLang="ja-JP"/>
        </a:p>
      </dgm:t>
    </dgm:pt>
    <dgm:pt modelId="{784F0B54-3887-4D41-89DE-4DDFBD2AF905}" type="parTrans" cxnId="{8C6793BB-1101-4F7A-9C3F-4EB6F2F16713}">
      <dgm:prSet/>
      <dgm:spPr/>
      <dgm:t>
        <a:bodyPr/>
        <a:lstStyle/>
        <a:p>
          <a:endParaRPr kumimoji="1" lang="ja-JP" altLang="en-US"/>
        </a:p>
      </dgm:t>
    </dgm:pt>
    <dgm:pt modelId="{676F43D6-988A-4BEC-95CC-7EE4FA553C1E}" type="sibTrans" cxnId="{8C6793BB-1101-4F7A-9C3F-4EB6F2F16713}">
      <dgm:prSet/>
      <dgm:spPr/>
      <dgm:t>
        <a:bodyPr/>
        <a:lstStyle/>
        <a:p>
          <a:endParaRPr kumimoji="1" lang="ja-JP" altLang="en-US"/>
        </a:p>
      </dgm:t>
    </dgm:pt>
    <dgm:pt modelId="{C468C290-9EAA-47B4-86FF-8EB7F279C9BA}">
      <dgm:prSet/>
      <dgm:spPr/>
      <dgm:t>
        <a:bodyPr/>
        <a:lstStyle/>
        <a:p>
          <a:r>
            <a:rPr lang="ja-JP" altLang="en-US" smtClean="0"/>
            <a:t>キャッシュレス決済と組み合わせることにより運用・保守が簡単</a:t>
          </a:r>
          <a:endParaRPr lang="en-US" altLang="ja-JP" dirty="0"/>
        </a:p>
      </dgm:t>
    </dgm:pt>
    <dgm:pt modelId="{4E507F8A-C1A6-43DC-B589-A948BEE5489E}" type="parTrans" cxnId="{A299A909-9E9C-4165-8102-9FE23917E15C}">
      <dgm:prSet/>
      <dgm:spPr/>
      <dgm:t>
        <a:bodyPr/>
        <a:lstStyle/>
        <a:p>
          <a:endParaRPr kumimoji="1" lang="ja-JP" altLang="en-US"/>
        </a:p>
      </dgm:t>
    </dgm:pt>
    <dgm:pt modelId="{B5479399-6796-4752-9B00-E2D6EBCC79EE}" type="sibTrans" cxnId="{A299A909-9E9C-4165-8102-9FE23917E15C}">
      <dgm:prSet/>
      <dgm:spPr/>
      <dgm:t>
        <a:bodyPr/>
        <a:lstStyle/>
        <a:p>
          <a:endParaRPr kumimoji="1" lang="ja-JP" altLang="en-US"/>
        </a:p>
      </dgm:t>
    </dgm:pt>
    <dgm:pt modelId="{A1EE6C7B-74CE-4E70-A831-0ACB9ABC9D69}" type="pres">
      <dgm:prSet presAssocID="{AB44A337-FEB0-4AE8-82AB-5FF9C02FD74D}" presName="Name0" presStyleCnt="0">
        <dgm:presLayoutVars>
          <dgm:dir/>
          <dgm:animLvl val="lvl"/>
          <dgm:resizeHandles val="exact"/>
        </dgm:presLayoutVars>
      </dgm:prSet>
      <dgm:spPr/>
      <dgm:t>
        <a:bodyPr/>
        <a:lstStyle/>
        <a:p>
          <a:endParaRPr kumimoji="1" lang="ja-JP" altLang="en-US"/>
        </a:p>
      </dgm:t>
    </dgm:pt>
    <dgm:pt modelId="{69536E63-079F-4151-B331-9C98663BB73E}" type="pres">
      <dgm:prSet presAssocID="{58EFBA93-8468-4A2D-BED2-63BF539B0542}" presName="composite" presStyleCnt="0"/>
      <dgm:spPr/>
    </dgm:pt>
    <dgm:pt modelId="{B81DBDE9-7BDE-461D-9FCA-6AA1A53F3A69}" type="pres">
      <dgm:prSet presAssocID="{58EFBA93-8468-4A2D-BED2-63BF539B0542}" presName="parTx" presStyleLbl="alignNode1" presStyleIdx="0" presStyleCnt="3">
        <dgm:presLayoutVars>
          <dgm:chMax val="0"/>
          <dgm:chPref val="0"/>
          <dgm:bulletEnabled val="1"/>
        </dgm:presLayoutVars>
      </dgm:prSet>
      <dgm:spPr/>
      <dgm:t>
        <a:bodyPr/>
        <a:lstStyle/>
        <a:p>
          <a:endParaRPr kumimoji="1" lang="ja-JP" altLang="en-US"/>
        </a:p>
      </dgm:t>
    </dgm:pt>
    <dgm:pt modelId="{6B09F810-FD4D-47E3-87E5-39C47C9912B3}" type="pres">
      <dgm:prSet presAssocID="{58EFBA93-8468-4A2D-BED2-63BF539B0542}" presName="desTx" presStyleLbl="alignAccFollowNode1" presStyleIdx="0" presStyleCnt="3">
        <dgm:presLayoutVars>
          <dgm:bulletEnabled val="1"/>
        </dgm:presLayoutVars>
      </dgm:prSet>
      <dgm:spPr/>
      <dgm:t>
        <a:bodyPr/>
        <a:lstStyle/>
        <a:p>
          <a:endParaRPr kumimoji="1" lang="ja-JP" altLang="en-US"/>
        </a:p>
      </dgm:t>
    </dgm:pt>
    <dgm:pt modelId="{6A301C48-BDA6-4771-A326-943F34F42DF8}" type="pres">
      <dgm:prSet presAssocID="{E3C42EA2-3471-415B-966A-9A3089AB9066}" presName="space" presStyleCnt="0"/>
      <dgm:spPr/>
    </dgm:pt>
    <dgm:pt modelId="{A0C8F345-2AA4-49F7-8215-7851BB492676}" type="pres">
      <dgm:prSet presAssocID="{12F917DB-8FA1-4D31-8996-C00CDC1F60FB}" presName="composite" presStyleCnt="0"/>
      <dgm:spPr/>
    </dgm:pt>
    <dgm:pt modelId="{26BF4887-A64A-40CE-A00B-487524EC5167}" type="pres">
      <dgm:prSet presAssocID="{12F917DB-8FA1-4D31-8996-C00CDC1F60FB}" presName="parTx" presStyleLbl="alignNode1" presStyleIdx="1" presStyleCnt="3">
        <dgm:presLayoutVars>
          <dgm:chMax val="0"/>
          <dgm:chPref val="0"/>
          <dgm:bulletEnabled val="1"/>
        </dgm:presLayoutVars>
      </dgm:prSet>
      <dgm:spPr/>
      <dgm:t>
        <a:bodyPr/>
        <a:lstStyle/>
        <a:p>
          <a:endParaRPr kumimoji="1" lang="ja-JP" altLang="en-US"/>
        </a:p>
      </dgm:t>
    </dgm:pt>
    <dgm:pt modelId="{5E302172-FE02-4FE2-B4DE-C26D0D67F068}" type="pres">
      <dgm:prSet presAssocID="{12F917DB-8FA1-4D31-8996-C00CDC1F60FB}" presName="desTx" presStyleLbl="alignAccFollowNode1" presStyleIdx="1" presStyleCnt="3">
        <dgm:presLayoutVars>
          <dgm:bulletEnabled val="1"/>
        </dgm:presLayoutVars>
      </dgm:prSet>
      <dgm:spPr/>
      <dgm:t>
        <a:bodyPr/>
        <a:lstStyle/>
        <a:p>
          <a:endParaRPr kumimoji="1" lang="ja-JP" altLang="en-US"/>
        </a:p>
      </dgm:t>
    </dgm:pt>
    <dgm:pt modelId="{54D32869-0E6C-40EF-9246-5570C45CFB05}" type="pres">
      <dgm:prSet presAssocID="{FB419318-9916-4931-B215-BC2A31695675}" presName="space" presStyleCnt="0"/>
      <dgm:spPr/>
    </dgm:pt>
    <dgm:pt modelId="{4483A573-AF40-499E-8F76-56C465B3CB46}" type="pres">
      <dgm:prSet presAssocID="{2C197D2D-803D-466D-AB0F-C68F4258475B}" presName="composite" presStyleCnt="0"/>
      <dgm:spPr/>
    </dgm:pt>
    <dgm:pt modelId="{F7C87837-AAB1-4F21-9E1F-5D4716418B23}" type="pres">
      <dgm:prSet presAssocID="{2C197D2D-803D-466D-AB0F-C68F4258475B}" presName="parTx" presStyleLbl="alignNode1" presStyleIdx="2" presStyleCnt="3">
        <dgm:presLayoutVars>
          <dgm:chMax val="0"/>
          <dgm:chPref val="0"/>
          <dgm:bulletEnabled val="1"/>
        </dgm:presLayoutVars>
      </dgm:prSet>
      <dgm:spPr/>
      <dgm:t>
        <a:bodyPr/>
        <a:lstStyle/>
        <a:p>
          <a:endParaRPr kumimoji="1" lang="ja-JP" altLang="en-US"/>
        </a:p>
      </dgm:t>
    </dgm:pt>
    <dgm:pt modelId="{1E285AB9-ECA4-4EEF-AB8D-896D7CA18A90}" type="pres">
      <dgm:prSet presAssocID="{2C197D2D-803D-466D-AB0F-C68F4258475B}" presName="desTx" presStyleLbl="alignAccFollowNode1" presStyleIdx="2" presStyleCnt="3">
        <dgm:presLayoutVars>
          <dgm:bulletEnabled val="1"/>
        </dgm:presLayoutVars>
      </dgm:prSet>
      <dgm:spPr/>
      <dgm:t>
        <a:bodyPr/>
        <a:lstStyle/>
        <a:p>
          <a:endParaRPr kumimoji="1" lang="ja-JP" altLang="en-US"/>
        </a:p>
      </dgm:t>
    </dgm:pt>
  </dgm:ptLst>
  <dgm:cxnLst>
    <dgm:cxn modelId="{23C79B61-DA43-4C9D-BC51-A30CFB36FA38}" type="presOf" srcId="{BA5A3BE7-0B20-4C8F-AEBC-FE7E8955CE8D}" destId="{1E285AB9-ECA4-4EEF-AB8D-896D7CA18A90}" srcOrd="0" destOrd="2" presId="urn:microsoft.com/office/officeart/2005/8/layout/hList1"/>
    <dgm:cxn modelId="{8C6793BB-1101-4F7A-9C3F-4EB6F2F16713}" srcId="{3F9EF1EA-054D-49EE-8696-F968411FBDEA}" destId="{BA5A3BE7-0B20-4C8F-AEBC-FE7E8955CE8D}" srcOrd="1" destOrd="0" parTransId="{784F0B54-3887-4D41-89DE-4DDFBD2AF905}" sibTransId="{676F43D6-988A-4BEC-95CC-7EE4FA553C1E}"/>
    <dgm:cxn modelId="{FED99F71-9EEB-4636-852D-EED94DAF2E95}" srcId="{58EFBA93-8468-4A2D-BED2-63BF539B0542}" destId="{D581EA26-CF65-4CF6-B4FF-BE3D5F53B6DB}" srcOrd="0" destOrd="0" parTransId="{FA624D80-320B-4D18-AE79-C8D5B1C802C6}" sibTransId="{D4B57FF8-CE96-4B97-9F0B-82308968B7A6}"/>
    <dgm:cxn modelId="{D1FF28B5-A540-47B9-84D1-7C13B410130E}" type="presOf" srcId="{AB44A337-FEB0-4AE8-82AB-5FF9C02FD74D}" destId="{A1EE6C7B-74CE-4E70-A831-0ACB9ABC9D69}" srcOrd="0" destOrd="0" presId="urn:microsoft.com/office/officeart/2005/8/layout/hList1"/>
    <dgm:cxn modelId="{BD435C3E-8E7D-4AA3-930E-4B9A16A4377B}" type="presOf" srcId="{37203E41-B2E0-421B-8164-C09B76FAC685}" destId="{5E302172-FE02-4FE2-B4DE-C26D0D67F068}" srcOrd="0" destOrd="0" presId="urn:microsoft.com/office/officeart/2005/8/layout/hList1"/>
    <dgm:cxn modelId="{B451A67D-808F-40A6-9157-8B5452BEF651}" type="presOf" srcId="{2C197D2D-803D-466D-AB0F-C68F4258475B}" destId="{F7C87837-AAB1-4F21-9E1F-5D4716418B23}" srcOrd="0" destOrd="0" presId="urn:microsoft.com/office/officeart/2005/8/layout/hList1"/>
    <dgm:cxn modelId="{656E03AA-0A51-483A-A593-5770A9D5017B}" srcId="{AB44A337-FEB0-4AE8-82AB-5FF9C02FD74D}" destId="{12F917DB-8FA1-4D31-8996-C00CDC1F60FB}" srcOrd="1" destOrd="0" parTransId="{BD31AD61-3A63-44D4-8BCA-037F25D9C9AA}" sibTransId="{FB419318-9916-4931-B215-BC2A31695675}"/>
    <dgm:cxn modelId="{7AFF428F-28DF-43AE-8815-1159BBBA722D}" srcId="{12F917DB-8FA1-4D31-8996-C00CDC1F60FB}" destId="{4C34DBBD-1F5C-4C85-AC98-9775D4C00AAA}" srcOrd="1" destOrd="0" parTransId="{3E600524-FAB7-495A-A1EE-219BA0983ECA}" sibTransId="{CEFD4EBF-A645-4AAA-92B7-73F4DB73775A}"/>
    <dgm:cxn modelId="{DC948573-7888-4706-AAFE-621791E15788}" type="presOf" srcId="{58EFBA93-8468-4A2D-BED2-63BF539B0542}" destId="{B81DBDE9-7BDE-461D-9FCA-6AA1A53F3A69}" srcOrd="0" destOrd="0" presId="urn:microsoft.com/office/officeart/2005/8/layout/hList1"/>
    <dgm:cxn modelId="{33F04549-7226-4AD8-8D08-1EFCDD370195}" srcId="{AB44A337-FEB0-4AE8-82AB-5FF9C02FD74D}" destId="{58EFBA93-8468-4A2D-BED2-63BF539B0542}" srcOrd="0" destOrd="0" parTransId="{ED5AE595-505D-43B7-9CB3-D65CC624B910}" sibTransId="{E3C42EA2-3471-415B-966A-9A3089AB9066}"/>
    <dgm:cxn modelId="{5366FDAF-BFC7-4BE7-9E05-04759F6800AA}" srcId="{AB44A337-FEB0-4AE8-82AB-5FF9C02FD74D}" destId="{2C197D2D-803D-466D-AB0F-C68F4258475B}" srcOrd="2" destOrd="0" parTransId="{0307BF4D-2B3F-4AA7-A778-744AEF4A72B6}" sibTransId="{620C5C2A-7A65-40C6-99FE-AA6EB95D33EB}"/>
    <dgm:cxn modelId="{F8FF7C18-5EB6-473C-AEA2-7D92C732B221}" type="presOf" srcId="{75D9A0B8-CB80-4245-A44B-BB6EF3113644}" destId="{1E285AB9-ECA4-4EEF-AB8D-896D7CA18A90}" srcOrd="0" destOrd="1" presId="urn:microsoft.com/office/officeart/2005/8/layout/hList1"/>
    <dgm:cxn modelId="{E9E7E074-A2C8-480C-A695-38AD315CB395}" type="presOf" srcId="{4C34DBBD-1F5C-4C85-AC98-9775D4C00AAA}" destId="{5E302172-FE02-4FE2-B4DE-C26D0D67F068}" srcOrd="0" destOrd="1" presId="urn:microsoft.com/office/officeart/2005/8/layout/hList1"/>
    <dgm:cxn modelId="{A299A909-9E9C-4165-8102-9FE23917E15C}" srcId="{2C197D2D-803D-466D-AB0F-C68F4258475B}" destId="{C468C290-9EAA-47B4-86FF-8EB7F279C9BA}" srcOrd="1" destOrd="0" parTransId="{4E507F8A-C1A6-43DC-B589-A948BEE5489E}" sibTransId="{B5479399-6796-4752-9B00-E2D6EBCC79EE}"/>
    <dgm:cxn modelId="{7DC3AE75-E398-4423-858B-C70D30C50174}" type="presOf" srcId="{12F917DB-8FA1-4D31-8996-C00CDC1F60FB}" destId="{26BF4887-A64A-40CE-A00B-487524EC5167}" srcOrd="0" destOrd="0" presId="urn:microsoft.com/office/officeart/2005/8/layout/hList1"/>
    <dgm:cxn modelId="{4289988A-6BCF-4A51-9589-DFCE17543665}" srcId="{2C197D2D-803D-466D-AB0F-C68F4258475B}" destId="{3F9EF1EA-054D-49EE-8696-F968411FBDEA}" srcOrd="0" destOrd="0" parTransId="{9F51A2D8-72DF-4400-8DE2-87AEF8A34FC9}" sibTransId="{29D9ADC2-A74A-4CE2-A626-9E1B1C18F67A}"/>
    <dgm:cxn modelId="{70CE7AD6-D78F-43D9-8243-338E20C6F07D}" type="presOf" srcId="{C468C290-9EAA-47B4-86FF-8EB7F279C9BA}" destId="{1E285AB9-ECA4-4EEF-AB8D-896D7CA18A90}" srcOrd="0" destOrd="3" presId="urn:microsoft.com/office/officeart/2005/8/layout/hList1"/>
    <dgm:cxn modelId="{C835DCDF-E823-46C7-9827-8C7950A0FF0B}" srcId="{3F9EF1EA-054D-49EE-8696-F968411FBDEA}" destId="{75D9A0B8-CB80-4245-A44B-BB6EF3113644}" srcOrd="0" destOrd="0" parTransId="{45D00741-C5CD-4A6C-AB28-EAF6A0F85F0A}" sibTransId="{7A614598-67DC-43EA-AF54-44370366B1B4}"/>
    <dgm:cxn modelId="{8AD43404-E237-4FD9-A6C6-5966CE08C67F}" srcId="{12F917DB-8FA1-4D31-8996-C00CDC1F60FB}" destId="{37203E41-B2E0-421B-8164-C09B76FAC685}" srcOrd="0" destOrd="0" parTransId="{72C5B154-06C8-4CF7-A690-4FB8FA7BCD55}" sibTransId="{8A234DC6-2D35-47B7-B4D4-5C3E0D32D208}"/>
    <dgm:cxn modelId="{80FC6FB9-E15B-47C4-AAE3-A624EB3D4246}" type="presOf" srcId="{D581EA26-CF65-4CF6-B4FF-BE3D5F53B6DB}" destId="{6B09F810-FD4D-47E3-87E5-39C47C9912B3}" srcOrd="0" destOrd="0" presId="urn:microsoft.com/office/officeart/2005/8/layout/hList1"/>
    <dgm:cxn modelId="{DAEFF341-D192-4C8D-9512-5BC3612C58F4}" type="presOf" srcId="{3F9EF1EA-054D-49EE-8696-F968411FBDEA}" destId="{1E285AB9-ECA4-4EEF-AB8D-896D7CA18A90}" srcOrd="0" destOrd="0" presId="urn:microsoft.com/office/officeart/2005/8/layout/hList1"/>
    <dgm:cxn modelId="{8C8FDB1C-6D11-4FE6-9B40-CF47FE74C432}" type="presParOf" srcId="{A1EE6C7B-74CE-4E70-A831-0ACB9ABC9D69}" destId="{69536E63-079F-4151-B331-9C98663BB73E}" srcOrd="0" destOrd="0" presId="urn:microsoft.com/office/officeart/2005/8/layout/hList1"/>
    <dgm:cxn modelId="{0344C940-C69B-4258-99D9-0088A32A3424}" type="presParOf" srcId="{69536E63-079F-4151-B331-9C98663BB73E}" destId="{B81DBDE9-7BDE-461D-9FCA-6AA1A53F3A69}" srcOrd="0" destOrd="0" presId="urn:microsoft.com/office/officeart/2005/8/layout/hList1"/>
    <dgm:cxn modelId="{4C2D1753-5C6E-4D27-B74C-BCF67AD87304}" type="presParOf" srcId="{69536E63-079F-4151-B331-9C98663BB73E}" destId="{6B09F810-FD4D-47E3-87E5-39C47C9912B3}" srcOrd="1" destOrd="0" presId="urn:microsoft.com/office/officeart/2005/8/layout/hList1"/>
    <dgm:cxn modelId="{4994754C-B51C-48C0-81C7-A825C20A1784}" type="presParOf" srcId="{A1EE6C7B-74CE-4E70-A831-0ACB9ABC9D69}" destId="{6A301C48-BDA6-4771-A326-943F34F42DF8}" srcOrd="1" destOrd="0" presId="urn:microsoft.com/office/officeart/2005/8/layout/hList1"/>
    <dgm:cxn modelId="{ED9BCC14-6281-48B2-96F3-E49B1E69B2D8}" type="presParOf" srcId="{A1EE6C7B-74CE-4E70-A831-0ACB9ABC9D69}" destId="{A0C8F345-2AA4-49F7-8215-7851BB492676}" srcOrd="2" destOrd="0" presId="urn:microsoft.com/office/officeart/2005/8/layout/hList1"/>
    <dgm:cxn modelId="{1FC4188F-A492-4BE6-B85B-128124E6051F}" type="presParOf" srcId="{A0C8F345-2AA4-49F7-8215-7851BB492676}" destId="{26BF4887-A64A-40CE-A00B-487524EC5167}" srcOrd="0" destOrd="0" presId="urn:microsoft.com/office/officeart/2005/8/layout/hList1"/>
    <dgm:cxn modelId="{E615F589-9FF8-46A4-8D9D-F4F7C499D2DE}" type="presParOf" srcId="{A0C8F345-2AA4-49F7-8215-7851BB492676}" destId="{5E302172-FE02-4FE2-B4DE-C26D0D67F068}" srcOrd="1" destOrd="0" presId="urn:microsoft.com/office/officeart/2005/8/layout/hList1"/>
    <dgm:cxn modelId="{001D8D97-CED2-4A46-A015-05128441DEF3}" type="presParOf" srcId="{A1EE6C7B-74CE-4E70-A831-0ACB9ABC9D69}" destId="{54D32869-0E6C-40EF-9246-5570C45CFB05}" srcOrd="3" destOrd="0" presId="urn:microsoft.com/office/officeart/2005/8/layout/hList1"/>
    <dgm:cxn modelId="{7593158C-08A1-4657-9018-74864EA79225}" type="presParOf" srcId="{A1EE6C7B-74CE-4E70-A831-0ACB9ABC9D69}" destId="{4483A573-AF40-499E-8F76-56C465B3CB46}" srcOrd="4" destOrd="0" presId="urn:microsoft.com/office/officeart/2005/8/layout/hList1"/>
    <dgm:cxn modelId="{47E1AEE4-1F5D-4DD3-9D76-4D8CAF168102}" type="presParOf" srcId="{4483A573-AF40-499E-8F76-56C465B3CB46}" destId="{F7C87837-AAB1-4F21-9E1F-5D4716418B23}" srcOrd="0" destOrd="0" presId="urn:microsoft.com/office/officeart/2005/8/layout/hList1"/>
    <dgm:cxn modelId="{156A7756-A40B-46AC-9376-C0C7A1B632BA}" type="presParOf" srcId="{4483A573-AF40-499E-8F76-56C465B3CB46}" destId="{1E285AB9-ECA4-4EEF-AB8D-896D7CA18A9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DBDE9-7BDE-461D-9FCA-6AA1A53F3A69}">
      <dsp:nvSpPr>
        <dsp:cNvPr id="0" name=""/>
        <dsp:cNvSpPr/>
      </dsp:nvSpPr>
      <dsp:spPr>
        <a:xfrm>
          <a:off x="3143" y="17605"/>
          <a:ext cx="3064668" cy="604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kumimoji="1" lang="ja-JP" altLang="en-US" sz="2100" kern="1200" smtClean="0"/>
            <a:t>お店</a:t>
          </a:r>
          <a:endParaRPr kumimoji="1" lang="ja-JP" altLang="en-US" sz="2100" kern="1200"/>
        </a:p>
      </dsp:txBody>
      <dsp:txXfrm>
        <a:off x="3143" y="17605"/>
        <a:ext cx="3064668" cy="604800"/>
      </dsp:txXfrm>
    </dsp:sp>
    <dsp:sp modelId="{6B09F810-FD4D-47E3-87E5-39C47C9912B3}">
      <dsp:nvSpPr>
        <dsp:cNvPr id="0" name=""/>
        <dsp:cNvSpPr/>
      </dsp:nvSpPr>
      <dsp:spPr>
        <a:xfrm>
          <a:off x="3143" y="622405"/>
          <a:ext cx="3064668" cy="3963093"/>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kumimoji="1" lang="ja-JP" altLang="en-US" sz="2100" kern="1200" smtClean="0"/>
            <a:t>コスト削減</a:t>
          </a:r>
          <a:endParaRPr kumimoji="1" lang="ja-JP" altLang="en-US" sz="2100" kern="1200"/>
        </a:p>
      </dsp:txBody>
      <dsp:txXfrm>
        <a:off x="3143" y="622405"/>
        <a:ext cx="3064668" cy="3963093"/>
      </dsp:txXfrm>
    </dsp:sp>
    <dsp:sp modelId="{26BF4887-A64A-40CE-A00B-487524EC5167}">
      <dsp:nvSpPr>
        <dsp:cNvPr id="0" name=""/>
        <dsp:cNvSpPr/>
      </dsp:nvSpPr>
      <dsp:spPr>
        <a:xfrm>
          <a:off x="3496865" y="17605"/>
          <a:ext cx="3064668" cy="604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kumimoji="1" lang="ja-JP" altLang="en-US" sz="2100" kern="1200" smtClean="0"/>
            <a:t>お客様</a:t>
          </a:r>
          <a:endParaRPr kumimoji="1" lang="ja-JP" altLang="en-US" sz="2100" kern="1200"/>
        </a:p>
      </dsp:txBody>
      <dsp:txXfrm>
        <a:off x="3496865" y="17605"/>
        <a:ext cx="3064668" cy="604800"/>
      </dsp:txXfrm>
    </dsp:sp>
    <dsp:sp modelId="{5E302172-FE02-4FE2-B4DE-C26D0D67F068}">
      <dsp:nvSpPr>
        <dsp:cNvPr id="0" name=""/>
        <dsp:cNvSpPr/>
      </dsp:nvSpPr>
      <dsp:spPr>
        <a:xfrm>
          <a:off x="3496865" y="622405"/>
          <a:ext cx="3064668" cy="3963093"/>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ja-JP" altLang="en-US" sz="2100" kern="1200" smtClean="0"/>
            <a:t>決済にかかる時間の短縮</a:t>
          </a:r>
          <a:endParaRPr kumimoji="1" lang="ja-JP" altLang="en-US" sz="2100" kern="1200"/>
        </a:p>
        <a:p>
          <a:pPr marL="228600" lvl="1" indent="-228600" algn="l" defTabSz="933450">
            <a:lnSpc>
              <a:spcPct val="90000"/>
            </a:lnSpc>
            <a:spcBef>
              <a:spcPct val="0"/>
            </a:spcBef>
            <a:spcAft>
              <a:spcPct val="15000"/>
            </a:spcAft>
            <a:buChar char="••"/>
          </a:pPr>
          <a:r>
            <a:rPr lang="ja-JP" altLang="en-US" sz="2100" kern="1200" smtClean="0"/>
            <a:t>レジでの待ち時間がなくなる</a:t>
          </a:r>
          <a:endParaRPr lang="en-US" altLang="ja-JP" sz="2100" kern="1200"/>
        </a:p>
      </dsp:txBody>
      <dsp:txXfrm>
        <a:off x="3496865" y="622405"/>
        <a:ext cx="3064668" cy="3963093"/>
      </dsp:txXfrm>
    </dsp:sp>
    <dsp:sp modelId="{F7C87837-AAB1-4F21-9E1F-5D4716418B23}">
      <dsp:nvSpPr>
        <dsp:cNvPr id="0" name=""/>
        <dsp:cNvSpPr/>
      </dsp:nvSpPr>
      <dsp:spPr>
        <a:xfrm>
          <a:off x="6990588" y="17605"/>
          <a:ext cx="3064668" cy="604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kumimoji="1" lang="ja-JP" altLang="en-US" sz="2100" kern="1200" smtClean="0"/>
            <a:t>製作側</a:t>
          </a:r>
          <a:endParaRPr kumimoji="1" lang="ja-JP" altLang="en-US" sz="2100" kern="1200"/>
        </a:p>
      </dsp:txBody>
      <dsp:txXfrm>
        <a:off x="6990588" y="17605"/>
        <a:ext cx="3064668" cy="604800"/>
      </dsp:txXfrm>
    </dsp:sp>
    <dsp:sp modelId="{1E285AB9-ECA4-4EEF-AB8D-896D7CA18A90}">
      <dsp:nvSpPr>
        <dsp:cNvPr id="0" name=""/>
        <dsp:cNvSpPr/>
      </dsp:nvSpPr>
      <dsp:spPr>
        <a:xfrm>
          <a:off x="6990588" y="622405"/>
          <a:ext cx="3064668" cy="3963093"/>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altLang="ja-JP" sz="2100" kern="1200" smtClean="0"/>
            <a:t>WEB</a:t>
          </a:r>
          <a:r>
            <a:rPr lang="ja-JP" altLang="en-US" sz="2100" kern="1200" smtClean="0"/>
            <a:t>カメラを使用するため、運用していく上で汎用性が高い</a:t>
          </a:r>
          <a:endParaRPr kumimoji="1" lang="ja-JP" altLang="en-US" sz="2100" kern="1200"/>
        </a:p>
        <a:p>
          <a:pPr marL="457200" lvl="2" indent="-228600" algn="l" defTabSz="933450">
            <a:lnSpc>
              <a:spcPct val="90000"/>
            </a:lnSpc>
            <a:spcBef>
              <a:spcPct val="0"/>
            </a:spcBef>
            <a:spcAft>
              <a:spcPct val="15000"/>
            </a:spcAft>
            <a:buChar char="••"/>
          </a:pPr>
          <a:r>
            <a:rPr lang="ja-JP" altLang="en-US" sz="2100" kern="1200" smtClean="0"/>
            <a:t>バーコードだけでなく画像認識に対応等</a:t>
          </a:r>
          <a:endParaRPr lang="en-US" altLang="ja-JP" sz="2100" kern="1200"/>
        </a:p>
        <a:p>
          <a:pPr marL="457200" lvl="2" indent="-228600" algn="l" defTabSz="933450">
            <a:lnSpc>
              <a:spcPct val="90000"/>
            </a:lnSpc>
            <a:spcBef>
              <a:spcPct val="0"/>
            </a:spcBef>
            <a:spcAft>
              <a:spcPct val="15000"/>
            </a:spcAft>
            <a:buChar char="••"/>
          </a:pPr>
          <a:r>
            <a:rPr lang="ja-JP" altLang="en-US" sz="2100" kern="1200" smtClean="0"/>
            <a:t>画像ＤＢが改良され続け、精度が上がっていく</a:t>
          </a:r>
          <a:endParaRPr lang="en-US" altLang="ja-JP" sz="2100" kern="1200"/>
        </a:p>
        <a:p>
          <a:pPr marL="228600" lvl="1" indent="-228600" algn="l" defTabSz="933450">
            <a:lnSpc>
              <a:spcPct val="90000"/>
            </a:lnSpc>
            <a:spcBef>
              <a:spcPct val="0"/>
            </a:spcBef>
            <a:spcAft>
              <a:spcPct val="15000"/>
            </a:spcAft>
            <a:buChar char="••"/>
          </a:pPr>
          <a:r>
            <a:rPr lang="ja-JP" altLang="en-US" sz="2100" kern="1200" smtClean="0"/>
            <a:t>キャッシュレス決済と組み合わせることにより運用・保守が簡単</a:t>
          </a:r>
          <a:endParaRPr lang="en-US" altLang="ja-JP" sz="2100" kern="1200" dirty="0"/>
        </a:p>
      </dsp:txBody>
      <dsp:txXfrm>
        <a:off x="6990588" y="622405"/>
        <a:ext cx="3064668" cy="396309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9F128-D4FC-489C-860B-9DD0AB1578C1}" type="datetimeFigureOut">
              <a:rPr kumimoji="1" lang="ja-JP" altLang="en-US" smtClean="0"/>
              <a:t>2019/12/12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05D8A9-7A56-411A-9EF9-F7869DF78C8C}" type="slidenum">
              <a:rPr kumimoji="1" lang="ja-JP" altLang="en-US" smtClean="0"/>
              <a:t>‹#›</a:t>
            </a:fld>
            <a:endParaRPr kumimoji="1" lang="ja-JP" altLang="en-US"/>
          </a:p>
        </p:txBody>
      </p:sp>
    </p:spTree>
    <p:extLst>
      <p:ext uri="{BB962C8B-B14F-4D97-AF65-F5344CB8AC3E}">
        <p14:creationId xmlns:p14="http://schemas.microsoft.com/office/powerpoint/2010/main" val="6373789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１）今週、何がどこまでできたか？</a:t>
            </a:r>
            <a:endParaRPr kumimoji="1" lang="en-US" altLang="ja-JP" dirty="0" smtClean="0"/>
          </a:p>
          <a:p>
            <a:r>
              <a:rPr kumimoji="1" lang="ja-JP" altLang="en-US" dirty="0" smtClean="0"/>
              <a:t>２）なにか研究が進まない問題があるか？</a:t>
            </a:r>
            <a:endParaRPr kumimoji="1" lang="en-US" altLang="ja-JP" dirty="0" smtClean="0"/>
          </a:p>
          <a:p>
            <a:r>
              <a:rPr kumimoji="1" lang="ja-JP" altLang="en-US" dirty="0" smtClean="0"/>
              <a:t>３）次の週は何をどこまで進める計画か？</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a:t>
            </a:fld>
            <a:endParaRPr kumimoji="1" lang="ja-JP" altLang="en-US" dirty="0"/>
          </a:p>
        </p:txBody>
      </p:sp>
    </p:spTree>
    <p:extLst>
      <p:ext uri="{BB962C8B-B14F-4D97-AF65-F5344CB8AC3E}">
        <p14:creationId xmlns:p14="http://schemas.microsoft.com/office/powerpoint/2010/main" val="1794580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近年大手スーパーマーケットとだけでなく、小規模な小売店でもセルフレジの導入が進んでいます。しかし、</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a:t>
            </a:fld>
            <a:endParaRPr kumimoji="1" lang="ja-JP" altLang="en-US"/>
          </a:p>
        </p:txBody>
      </p:sp>
    </p:spTree>
    <p:extLst>
      <p:ext uri="{BB962C8B-B14F-4D97-AF65-F5344CB8AC3E}">
        <p14:creationId xmlns:p14="http://schemas.microsoft.com/office/powerpoint/2010/main" val="1072090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 typeface="Wingdings" panose="05000000000000000000" pitchFamily="2" charset="2"/>
              <a:buChar char="l"/>
            </a:pPr>
            <a:r>
              <a:rPr kumimoji="1" lang="ja-JP" altLang="en-US" sz="1200" smtClean="0"/>
              <a:t>コスト</a:t>
            </a:r>
            <a:endParaRPr kumimoji="1" lang="en-US" altLang="ja-JP" sz="1200" smtClean="0"/>
          </a:p>
          <a:p>
            <a:pPr>
              <a:buFont typeface="Wingdings" panose="05000000000000000000" pitchFamily="2" charset="2"/>
              <a:buChar char="l"/>
            </a:pPr>
            <a:r>
              <a:rPr kumimoji="1" lang="ja-JP" altLang="en-US" sz="1200" smtClean="0"/>
              <a:t>体験</a:t>
            </a:r>
            <a:endParaRPr kumimoji="1" lang="en-US" altLang="ja-JP" sz="1200" smtClean="0"/>
          </a:p>
          <a:p>
            <a:pPr>
              <a:buFont typeface="Wingdings" panose="05000000000000000000" pitchFamily="2" charset="2"/>
              <a:buChar char="l"/>
            </a:pPr>
            <a:r>
              <a:rPr lang="ja-JP" altLang="en-US" sz="1200" smtClean="0"/>
              <a:t>従来との比較</a:t>
            </a:r>
            <a:endParaRPr lang="en-US" altLang="ja-JP" sz="1200" smtClean="0"/>
          </a:p>
          <a:p>
            <a:pPr>
              <a:buFont typeface="Wingdings" panose="05000000000000000000" pitchFamily="2" charset="2"/>
              <a:buChar char="l"/>
            </a:pPr>
            <a:r>
              <a:rPr kumimoji="1" lang="ja-JP" altLang="en-US" sz="1200" smtClean="0"/>
              <a:t>学術的</a:t>
            </a:r>
            <a:endParaRPr kumimoji="1" lang="en-US" altLang="ja-JP" sz="1200" smtClean="0"/>
          </a:p>
          <a:p>
            <a:pPr>
              <a:buFont typeface="Wingdings" panose="05000000000000000000" pitchFamily="2" charset="2"/>
              <a:buChar char="l"/>
            </a:pPr>
            <a:r>
              <a:rPr lang="ja-JP" altLang="en-US" sz="1200" smtClean="0"/>
              <a:t>促進</a:t>
            </a:r>
            <a:endParaRPr lang="en-US" altLang="ja-JP" sz="1200" smtClean="0"/>
          </a:p>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6</a:t>
            </a:fld>
            <a:endParaRPr kumimoji="1" lang="ja-JP" altLang="en-US"/>
          </a:p>
        </p:txBody>
      </p:sp>
    </p:spTree>
    <p:extLst>
      <p:ext uri="{BB962C8B-B14F-4D97-AF65-F5344CB8AC3E}">
        <p14:creationId xmlns:p14="http://schemas.microsoft.com/office/powerpoint/2010/main" val="3623538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4DB34049-4C60-4FA3-9E3E-A872660373D4}" type="datetime1">
              <a:rPr kumimoji="1" lang="ja-JP" altLang="en-US" smtClean="0"/>
              <a:t>2019/12/12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52853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2B1C8DF-EAB5-43F7-8462-42F0F4F3EEAD}" type="datetime1">
              <a:rPr kumimoji="1" lang="ja-JP" altLang="en-US" smtClean="0"/>
              <a:t>2019/12/12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6949630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4AF5F8E-C413-4E10-B014-B9E3DDF4AA8A}" type="datetime1">
              <a:rPr kumimoji="1" lang="ja-JP" altLang="en-US" smtClean="0"/>
              <a:t>2019/12/12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1882187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BED1F3E-ACA0-4F95-987E-01D568505390}" type="datetime1">
              <a:rPr kumimoji="1" lang="ja-JP" altLang="en-US" smtClean="0"/>
              <a:t>2019/12/12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32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4368625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DE9BDE-30E7-491D-AD22-7D2FB58F7AD6}" type="datetime1">
              <a:rPr kumimoji="1" lang="ja-JP" altLang="en-US" smtClean="0"/>
              <a:t>2019/12/12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57679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097280" y="1845734"/>
            <a:ext cx="4937760" cy="4023359"/>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lvl1pPr>
              <a:defRPr spc="300"/>
            </a:lvl1pPr>
          </a:lstStyle>
          <a:p>
            <a:fld id="{01C14695-FF6C-4395-B911-F0729EE23D79}" type="datetime1">
              <a:rPr lang="ja-JP" altLang="en-US" smtClean="0"/>
              <a:t>2019/12/12</a:t>
            </a:fld>
            <a:endParaRPr lang="ja-JP" altLang="en-US"/>
          </a:p>
        </p:txBody>
      </p:sp>
      <p:sp>
        <p:nvSpPr>
          <p:cNvPr id="6" name="Footer Placeholder 5"/>
          <p:cNvSpPr>
            <a:spLocks noGrp="1"/>
          </p:cNvSpPr>
          <p:nvPr>
            <p:ph type="ftr" sz="quarter" idx="11"/>
          </p:nvPr>
        </p:nvSpPr>
        <p:spPr/>
        <p:txBody>
          <a:bodyPr/>
          <a:lstStyle>
            <a:lvl1pPr>
              <a:defRPr spc="300"/>
            </a:lvl1pPr>
          </a:lstStyle>
          <a:p>
            <a:endParaRPr lang="ja-JP" altLang="en-US"/>
          </a:p>
        </p:txBody>
      </p:sp>
      <p:sp>
        <p:nvSpPr>
          <p:cNvPr id="7" name="Slide Number Placeholder 6"/>
          <p:cNvSpPr>
            <a:spLocks noGrp="1"/>
          </p:cNvSpPr>
          <p:nvPr>
            <p:ph type="sldNum" sz="quarter" idx="12"/>
          </p:nvPr>
        </p:nvSpPr>
        <p:spPr/>
        <p:txBody>
          <a:bodyPr/>
          <a:lstStyle>
            <a:lvl1pPr>
              <a:defRPr spc="3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223590426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097280" y="2582335"/>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217920" y="2582334"/>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6D69C187-8977-41F7-95DA-2528A3317C68}" type="datetime1">
              <a:rPr kumimoji="1" lang="ja-JP" altLang="en-US" smtClean="0"/>
              <a:t>2019/12/12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34183399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2300910F-F157-4918-8BCF-E20DCDAE6C36}" type="datetime1">
              <a:rPr kumimoji="1" lang="ja-JP" altLang="en-US" smtClean="0"/>
              <a:t>2019/12/12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07062016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87FC5CB-9D3B-49FC-80CB-278BB2E2E7E8}" type="datetime1">
              <a:rPr kumimoji="1" lang="ja-JP" altLang="en-US" smtClean="0"/>
              <a:t>2019/12/12</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85099546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700B2C0-68FC-49CF-B0BB-3155B45D6910}" type="datetime1">
              <a:rPr kumimoji="1" lang="ja-JP" altLang="en-US" smtClean="0"/>
              <a:t>2019/12/12</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00216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A1233B6-6B32-4459-9D83-2853E0269600}" type="datetime1">
              <a:rPr kumimoji="1" lang="ja-JP" altLang="en-US" smtClean="0"/>
              <a:t>2019/12/12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761159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033D987-17AA-4DBB-A451-16E4C533DF6A}" type="datetime1">
              <a:rPr kumimoji="1" lang="ja-JP" altLang="en-US" smtClean="0"/>
              <a:t>2019/12/12</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2000">
                <a:solidFill>
                  <a:srgbClr val="FFFFFF"/>
                </a:solidFill>
              </a:defRPr>
            </a:lvl1pPr>
          </a:lstStyle>
          <a:p>
            <a:fld id="{3C3988C9-8C6C-49D7-8D82-24DA391FB063}" type="slidenum">
              <a:rPr lang="ja-JP" altLang="en-US" smtClean="0"/>
              <a:pPr/>
              <a:t>‹#›</a:t>
            </a:fld>
            <a:endParaRPr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40794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par>
    </p:tnLst>
  </p:timing>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20.jpeg"/><Relationship Id="rId4" Type="http://schemas.openxmlformats.org/officeDocument/2006/relationships/image" Target="../media/image11.jpe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24544" y="1592035"/>
            <a:ext cx="10058400" cy="2032908"/>
          </a:xfrm>
        </p:spPr>
        <p:txBody>
          <a:bodyPr>
            <a:noAutofit/>
          </a:bodyPr>
          <a:lstStyle/>
          <a:p>
            <a:r>
              <a:rPr kumimoji="1" lang="en-US" altLang="ja-JP" sz="4200" dirty="0" smtClean="0"/>
              <a:t>Web</a:t>
            </a:r>
            <a:r>
              <a:rPr kumimoji="1" lang="ja-JP" altLang="en-US" sz="4200" dirty="0" smtClean="0"/>
              <a:t>カメラとセンシング技術を組み合わせた</a:t>
            </a:r>
            <a:r>
              <a:rPr kumimoji="1" lang="en-US" altLang="ja-JP" sz="4200" dirty="0" smtClean="0"/>
              <a:t/>
            </a:r>
            <a:br>
              <a:rPr kumimoji="1" lang="en-US" altLang="ja-JP" sz="4200" dirty="0" smtClean="0"/>
            </a:br>
            <a:r>
              <a:rPr kumimoji="1" lang="ja-JP" altLang="en-US" sz="4200" dirty="0" smtClean="0"/>
              <a:t>バーコード識別システムの開発</a:t>
            </a:r>
            <a:endParaRPr kumimoji="1" lang="ja-JP" altLang="en-US" sz="4200" dirty="0"/>
          </a:p>
        </p:txBody>
      </p:sp>
      <p:sp>
        <p:nvSpPr>
          <p:cNvPr id="3" name="サブタイトル 2"/>
          <p:cNvSpPr>
            <a:spLocks noGrp="1"/>
          </p:cNvSpPr>
          <p:nvPr>
            <p:ph type="subTitle" idx="1"/>
          </p:nvPr>
        </p:nvSpPr>
        <p:spPr>
          <a:xfrm>
            <a:off x="1124544" y="4610743"/>
            <a:ext cx="10058400" cy="1143000"/>
          </a:xfrm>
        </p:spPr>
        <p:txBody>
          <a:bodyPr>
            <a:normAutofit fontScale="70000" lnSpcReduction="20000"/>
          </a:bodyPr>
          <a:lstStyle/>
          <a:p>
            <a:r>
              <a:rPr kumimoji="1" lang="en-US" altLang="ja-JP" sz="2800" smtClean="0"/>
              <a:t>2019/12/16</a:t>
            </a:r>
          </a:p>
          <a:p>
            <a:r>
              <a:rPr lang="ja-JP" altLang="en-US" sz="2800" smtClean="0"/>
              <a:t>計算機システム研究室</a:t>
            </a:r>
            <a:endParaRPr lang="en-US" altLang="ja-JP" sz="2800" smtClean="0"/>
          </a:p>
          <a:p>
            <a:r>
              <a:rPr lang="ja-JP" altLang="en-US" sz="2800" smtClean="0"/>
              <a:t>真鍋</a:t>
            </a:r>
            <a:r>
              <a:rPr lang="ja-JP" altLang="en-US" sz="2800" dirty="0" smtClean="0"/>
              <a:t>　樹</a:t>
            </a:r>
            <a:endParaRPr kumimoji="1" lang="en-US" altLang="ja-JP" sz="2800" dirty="0" smtClean="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76262" y="84533"/>
            <a:ext cx="1558835" cy="543910"/>
          </a:xfrm>
          <a:prstGeom prst="rect">
            <a:avLst/>
          </a:prstGeom>
        </p:spPr>
      </p:pic>
    </p:spTree>
    <p:extLst>
      <p:ext uri="{BB962C8B-B14F-4D97-AF65-F5344CB8AC3E}">
        <p14:creationId xmlns:p14="http://schemas.microsoft.com/office/powerpoint/2010/main" val="27617019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701" y="254452"/>
            <a:ext cx="8998136" cy="6032047"/>
          </a:xfrm>
          <a:prstGeom prst="rect">
            <a:avLst/>
          </a:prstGeom>
        </p:spPr>
      </p:pic>
      <p:sp>
        <p:nvSpPr>
          <p:cNvPr id="5" name="正方形/長方形 4"/>
          <p:cNvSpPr/>
          <p:nvPr/>
        </p:nvSpPr>
        <p:spPr>
          <a:xfrm>
            <a:off x="1420584" y="2302329"/>
            <a:ext cx="7200901" cy="241662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1477736" y="2432958"/>
            <a:ext cx="2457450" cy="217170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473521" y="2653472"/>
            <a:ext cx="461665" cy="2040993"/>
          </a:xfrm>
          <a:prstGeom prst="rect">
            <a:avLst/>
          </a:prstGeom>
          <a:noFill/>
        </p:spPr>
        <p:txBody>
          <a:bodyPr vert="eaVert" wrap="square" rtlCol="0">
            <a:spAutoFit/>
          </a:bodyPr>
          <a:lstStyle/>
          <a:p>
            <a:r>
              <a:rPr kumimoji="1" lang="ja-JP" altLang="en-US" smtClean="0"/>
              <a:t>真鍋</a:t>
            </a:r>
            <a:endParaRPr kumimoji="1" lang="ja-JP" altLang="en-US"/>
          </a:p>
        </p:txBody>
      </p:sp>
      <p:sp>
        <p:nvSpPr>
          <p:cNvPr id="8" name="角丸四角形 7"/>
          <p:cNvSpPr/>
          <p:nvPr/>
        </p:nvSpPr>
        <p:spPr>
          <a:xfrm>
            <a:off x="4465864" y="2432958"/>
            <a:ext cx="2147886" cy="217170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152085" y="2519934"/>
            <a:ext cx="461665" cy="2084726"/>
          </a:xfrm>
          <a:prstGeom prst="rect">
            <a:avLst/>
          </a:prstGeom>
          <a:noFill/>
        </p:spPr>
        <p:txBody>
          <a:bodyPr vert="eaVert" wrap="square" rtlCol="0">
            <a:spAutoFit/>
          </a:bodyPr>
          <a:lstStyle/>
          <a:p>
            <a:r>
              <a:rPr kumimoji="1" lang="ja-JP" altLang="en-US" smtClean="0"/>
              <a:t>段原</a:t>
            </a:r>
            <a:endParaRPr kumimoji="1" lang="ja-JP" altLang="en-US"/>
          </a:p>
        </p:txBody>
      </p:sp>
      <p:sp>
        <p:nvSpPr>
          <p:cNvPr id="10" name="正方形/長方形 9"/>
          <p:cNvSpPr/>
          <p:nvPr/>
        </p:nvSpPr>
        <p:spPr>
          <a:xfrm>
            <a:off x="8621485" y="4718957"/>
            <a:ext cx="2283691" cy="142882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9</a:t>
            </a:fld>
            <a:endParaRPr kumimoji="1" lang="ja-JP" altLang="en-US"/>
          </a:p>
        </p:txBody>
      </p:sp>
    </p:spTree>
    <p:extLst>
      <p:ext uri="{BB962C8B-B14F-4D97-AF65-F5344CB8AC3E}">
        <p14:creationId xmlns:p14="http://schemas.microsoft.com/office/powerpoint/2010/main" val="4957134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644" y="0"/>
            <a:ext cx="9178711" cy="6858000"/>
          </a:xfrm>
          <a:prstGeom prst="rect">
            <a:avLst/>
          </a:prstGeom>
        </p:spPr>
      </p:pic>
      <p:sp>
        <p:nvSpPr>
          <p:cNvPr id="5" name="正方形/長方形 4"/>
          <p:cNvSpPr/>
          <p:nvPr/>
        </p:nvSpPr>
        <p:spPr>
          <a:xfrm>
            <a:off x="1420585" y="1371600"/>
            <a:ext cx="4474029" cy="256358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1506644" y="1298123"/>
            <a:ext cx="3163327" cy="181247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4073929" y="1388007"/>
            <a:ext cx="461665" cy="2040993"/>
          </a:xfrm>
          <a:prstGeom prst="rect">
            <a:avLst/>
          </a:prstGeom>
          <a:noFill/>
        </p:spPr>
        <p:txBody>
          <a:bodyPr vert="eaVert" wrap="square" rtlCol="0">
            <a:spAutoFit/>
          </a:bodyPr>
          <a:lstStyle/>
          <a:p>
            <a:r>
              <a:rPr kumimoji="1" lang="ja-JP" altLang="en-US" smtClean="0"/>
              <a:t>真鍋</a:t>
            </a:r>
            <a:endParaRPr kumimoji="1" lang="ja-JP" altLang="en-US"/>
          </a:p>
        </p:txBody>
      </p:sp>
      <p:sp>
        <p:nvSpPr>
          <p:cNvPr id="9" name="角丸四角形 8"/>
          <p:cNvSpPr/>
          <p:nvPr/>
        </p:nvSpPr>
        <p:spPr>
          <a:xfrm>
            <a:off x="4275538" y="3020786"/>
            <a:ext cx="2147886" cy="98787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5961759" y="3083402"/>
            <a:ext cx="461665" cy="948314"/>
          </a:xfrm>
          <a:prstGeom prst="rect">
            <a:avLst/>
          </a:prstGeom>
          <a:noFill/>
        </p:spPr>
        <p:txBody>
          <a:bodyPr vert="eaVert" wrap="square" rtlCol="0">
            <a:spAutoFit/>
          </a:bodyPr>
          <a:lstStyle/>
          <a:p>
            <a:r>
              <a:rPr kumimoji="1" lang="ja-JP" altLang="en-US" smtClean="0"/>
              <a:t>段原</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mtClean="0"/>
              <a:t>10</a:t>
            </a:fld>
            <a:endParaRPr kumimoji="1" lang="ja-JP" altLang="en-US"/>
          </a:p>
        </p:txBody>
      </p:sp>
    </p:spTree>
    <p:extLst>
      <p:ext uri="{BB962C8B-B14F-4D97-AF65-F5344CB8AC3E}">
        <p14:creationId xmlns:p14="http://schemas.microsoft.com/office/powerpoint/2010/main" val="14200280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9152781" cy="4568679"/>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18" name="直線コネクタ 17"/>
          <p:cNvCxnSpPr/>
          <p:nvPr/>
        </p:nvCxnSpPr>
        <p:spPr>
          <a:xfrm>
            <a:off x="2751364" y="4572903"/>
            <a:ext cx="5706836"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503" t="17648" r="10352" b="15675"/>
          <a:stretch/>
        </p:blipFill>
        <p:spPr bwMode="auto">
          <a:xfrm>
            <a:off x="2607935" y="1829597"/>
            <a:ext cx="1735968" cy="1462494"/>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a:t>画像送信システムと各種センサ</a:t>
            </a:r>
            <a:endParaRPr kumimoji="1" lang="ja-JP" altLang="en-US"/>
          </a:p>
        </p:txBody>
      </p:sp>
      <p:pic>
        <p:nvPicPr>
          <p:cNvPr id="1028" name="Picture 4" descr="C6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6586" y="1978966"/>
            <a:ext cx="1250497" cy="1250497"/>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9330" y="4384140"/>
            <a:ext cx="1088120" cy="643410"/>
          </a:xfrm>
          <a:prstGeom prst="rect">
            <a:avLst/>
          </a:prstGeom>
        </p:spPr>
      </p:pic>
      <p:sp>
        <p:nvSpPr>
          <p:cNvPr id="11" name="正方形/長方形 10"/>
          <p:cNvSpPr/>
          <p:nvPr/>
        </p:nvSpPr>
        <p:spPr>
          <a:xfrm>
            <a:off x="3822864" y="4841259"/>
            <a:ext cx="3869871" cy="373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ひずみゲージ</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8386" y="4572903"/>
            <a:ext cx="2163022" cy="2163022"/>
          </a:xfrm>
          <a:prstGeom prst="rect">
            <a:avLst/>
          </a:prstGeom>
        </p:spPr>
      </p:pic>
      <p:sp>
        <p:nvSpPr>
          <p:cNvPr id="12" name="テキスト ボックス 11"/>
          <p:cNvSpPr txBox="1"/>
          <p:nvPr/>
        </p:nvSpPr>
        <p:spPr>
          <a:xfrm>
            <a:off x="979653" y="3874958"/>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超音波センサ</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7" name="テキスト ボックス 16"/>
          <p:cNvSpPr txBox="1"/>
          <p:nvPr/>
        </p:nvSpPr>
        <p:spPr>
          <a:xfrm>
            <a:off x="4610513" y="1744032"/>
            <a:ext cx="17323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WEB</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カメラ</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3" name="正方形/長方形 12"/>
          <p:cNvSpPr/>
          <p:nvPr/>
        </p:nvSpPr>
        <p:spPr>
          <a:xfrm>
            <a:off x="4851423" y="3927021"/>
            <a:ext cx="1690148" cy="9142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商品</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4" name="テキスト ボックス 13"/>
          <p:cNvSpPr txBox="1"/>
          <p:nvPr/>
        </p:nvSpPr>
        <p:spPr>
          <a:xfrm>
            <a:off x="5827196" y="3716517"/>
            <a:ext cx="14287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t>バーコード</a:t>
            </a: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15" name="正方形/長方形 14"/>
          <p:cNvSpPr/>
          <p:nvPr/>
        </p:nvSpPr>
        <p:spPr>
          <a:xfrm>
            <a:off x="4965864" y="3921893"/>
            <a:ext cx="861332" cy="129282"/>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white"/>
                </a:solidFill>
                <a:effectLst/>
                <a:uLnTx/>
                <a:uFillTx/>
                <a:latin typeface="Calibri" panose="020F0502020204030204"/>
                <a:ea typeface="ＭＳ Ｐゴシック" panose="020B0600070205080204" pitchFamily="50" charset="-128"/>
                <a:cs typeface="+mn-cs"/>
              </a:rPr>
              <a:t>Raspberry pi</a:t>
            </a:r>
            <a:endPar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20" name="直線矢印コネクタ 19"/>
          <p:cNvCxnSpPr>
            <a:endCxn id="15" idx="0"/>
          </p:cNvCxnSpPr>
          <p:nvPr/>
        </p:nvCxnSpPr>
        <p:spPr>
          <a:xfrm>
            <a:off x="5391834" y="3069788"/>
            <a:ext cx="4696" cy="852105"/>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3822864" y="4841258"/>
            <a:ext cx="3869871" cy="1386285"/>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34" name="Picture 10" descr="https://1.bp.blogspot.com/-65XO6-LHzX0/XOdok0AgpzI/AAAAAAABS9E/0zYxUYo-Bc8j4knBUKg9CmuotJQu29HyACLcBGAs/s800/led_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08919" y="3003342"/>
            <a:ext cx="453016" cy="6415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青色発光ダイオードのイラスト（黄色）"/>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73839" y="2998491"/>
            <a:ext cx="457065" cy="6463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2.bp.blogspot.com/-eQeSANn3d7w/XOdonDysX7I/AAAAAAABS9M/JO5J4PGA-3sNNUTozs-x12CsLEpHb3wIACLcBGAs/s800/led_red.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76542" y="2998491"/>
            <a:ext cx="456442" cy="646354"/>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36"/>
          <p:cNvSpPr txBox="1"/>
          <p:nvPr/>
        </p:nvSpPr>
        <p:spPr>
          <a:xfrm>
            <a:off x="6655780" y="2520422"/>
            <a:ext cx="72691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LED</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0" name="Picture 16" descr="サーバーのイラスト（1台）"/>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0333" y="3382479"/>
            <a:ext cx="1648776" cy="1951214"/>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10114352" y="1735867"/>
            <a:ext cx="1624065" cy="4568679"/>
          </a:xfrm>
          <a:prstGeom prst="round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1" name="右矢印 30"/>
          <p:cNvSpPr/>
          <p:nvPr/>
        </p:nvSpPr>
        <p:spPr>
          <a:xfrm>
            <a:off x="9211727" y="2778509"/>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5" name="右矢印 44"/>
          <p:cNvSpPr/>
          <p:nvPr/>
        </p:nvSpPr>
        <p:spPr>
          <a:xfrm flipH="1">
            <a:off x="9089462" y="4691113"/>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6" name="テキスト ボックス 45"/>
          <p:cNvSpPr txBox="1"/>
          <p:nvPr/>
        </p:nvSpPr>
        <p:spPr>
          <a:xfrm>
            <a:off x="10557416" y="1856720"/>
            <a:ext cx="1341693"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rPr>
              <a:t>サーバ</a:t>
            </a:r>
          </a:p>
        </p:txBody>
      </p:sp>
      <p:sp>
        <p:nvSpPr>
          <p:cNvPr id="47" name="テキスト ボックス 46"/>
          <p:cNvSpPr txBox="1"/>
          <p:nvPr/>
        </p:nvSpPr>
        <p:spPr>
          <a:xfrm>
            <a:off x="7317991" y="1788429"/>
            <a:ext cx="3082428" cy="954107"/>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画像データ</a:t>
            </a:r>
            <a:endPar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フラグ</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追加</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or</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削除</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48" name="テキスト ボックス 47"/>
          <p:cNvSpPr txBox="1"/>
          <p:nvPr/>
        </p:nvSpPr>
        <p:spPr>
          <a:xfrm>
            <a:off x="9052877" y="5634514"/>
            <a:ext cx="1663387" cy="523220"/>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Yes or No</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2" name="Picture 18" descr="https://images-na.ssl-images-amazon.com/images/I/51BA1m4SS6L._AC_SL1000_.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08846" y="3051318"/>
            <a:ext cx="1485964" cy="802546"/>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p:cNvSpPr txBox="1"/>
          <p:nvPr/>
        </p:nvSpPr>
        <p:spPr>
          <a:xfrm>
            <a:off x="880682" y="2572025"/>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バッテリー</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11</a:t>
            </a:fld>
            <a:endParaRPr kumimoji="1" lang="ja-JP" altLang="en-US"/>
          </a:p>
        </p:txBody>
      </p:sp>
    </p:spTree>
    <p:extLst>
      <p:ext uri="{BB962C8B-B14F-4D97-AF65-F5344CB8AC3E}">
        <p14:creationId xmlns:p14="http://schemas.microsoft.com/office/powerpoint/2010/main" val="4164989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画像送信システムと各種センサ</a:t>
            </a:r>
            <a:endParaRPr kumimoji="1" lang="ja-JP" altLang="en-US"/>
          </a:p>
        </p:txBody>
      </p:sp>
      <p:pic>
        <p:nvPicPr>
          <p:cNvPr id="5" name="図 4"/>
          <p:cNvPicPr>
            <a:picLocks noChangeAspect="1"/>
          </p:cNvPicPr>
          <p:nvPr/>
        </p:nvPicPr>
        <p:blipFill>
          <a:blip r:embed="rId2"/>
          <a:stretch>
            <a:fillRect/>
          </a:stretch>
        </p:blipFill>
        <p:spPr>
          <a:xfrm>
            <a:off x="2735444" y="1771446"/>
            <a:ext cx="6782072" cy="5086554"/>
          </a:xfrm>
          <a:prstGeom prst="rect">
            <a:avLst/>
          </a:prstGeom>
        </p:spPr>
      </p:pic>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12</a:t>
            </a:fld>
            <a:endParaRPr kumimoji="1" lang="ja-JP" altLang="en-US"/>
          </a:p>
        </p:txBody>
      </p:sp>
    </p:spTree>
    <p:extLst>
      <p:ext uri="{BB962C8B-B14F-4D97-AF65-F5344CB8AC3E}">
        <p14:creationId xmlns:p14="http://schemas.microsoft.com/office/powerpoint/2010/main" val="4140971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現在</a:t>
            </a:r>
            <a:r>
              <a:rPr lang="ja-JP" altLang="en-US" dirty="0" smtClean="0"/>
              <a:t>の段階・状況</a:t>
            </a:r>
            <a:endParaRPr kumimoji="1" lang="ja-JP" altLang="en-US" dirty="0"/>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13</a:t>
            </a:fld>
            <a:endParaRPr kumimoji="1" lang="ja-JP" altLang="en-US"/>
          </a:p>
        </p:txBody>
      </p:sp>
      <p:sp>
        <p:nvSpPr>
          <p:cNvPr id="17" name="コンテンツ プレースホルダー 16"/>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3238978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3733" y="2032909"/>
            <a:ext cx="12041897" cy="2725018"/>
          </a:xfrm>
          <a:prstGeom prst="rect">
            <a:avLst/>
          </a:prstGeom>
        </p:spPr>
      </p:pic>
      <p:sp>
        <p:nvSpPr>
          <p:cNvPr id="3" name="タイトル 2"/>
          <p:cNvSpPr>
            <a:spLocks noGrp="1"/>
          </p:cNvSpPr>
          <p:nvPr>
            <p:ph type="title"/>
          </p:nvPr>
        </p:nvSpPr>
        <p:spPr/>
        <p:txBody>
          <a:bodyPr/>
          <a:lstStyle/>
          <a:p>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mtClean="0"/>
              <a:t>14</a:t>
            </a:fld>
            <a:endParaRPr kumimoji="1" lang="ja-JP" altLang="en-US"/>
          </a:p>
        </p:txBody>
      </p:sp>
    </p:spTree>
    <p:extLst>
      <p:ext uri="{BB962C8B-B14F-4D97-AF65-F5344CB8AC3E}">
        <p14:creationId xmlns:p14="http://schemas.microsoft.com/office/powerpoint/2010/main" val="42705214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kumimoji="1" lang="ja-JP" altLang="en-US" sz="4000" dirty="0" smtClean="0"/>
              <a:t>　</a:t>
            </a:r>
            <a:r>
              <a:rPr lang="ja-JP" altLang="en-US" sz="4000" smtClean="0"/>
              <a:t>研究背景</a:t>
            </a:r>
            <a:endParaRPr lang="en-US" altLang="ja-JP" sz="4000" dirty="0"/>
          </a:p>
          <a:p>
            <a:pPr>
              <a:buFont typeface="Wingdings" panose="05000000000000000000" pitchFamily="2" charset="2"/>
              <a:buChar char="l"/>
            </a:pPr>
            <a:r>
              <a:rPr kumimoji="1" lang="ja-JP" altLang="en-US" sz="4000" smtClean="0"/>
              <a:t>　研究目的・目標</a:t>
            </a:r>
            <a:endParaRPr kumimoji="1" lang="en-US" altLang="ja-JP" sz="4000" dirty="0" smtClean="0"/>
          </a:p>
          <a:p>
            <a:pPr>
              <a:buFont typeface="Wingdings" panose="05000000000000000000" pitchFamily="2" charset="2"/>
              <a:buChar char="l"/>
            </a:pPr>
            <a:r>
              <a:rPr kumimoji="1" lang="ja-JP" altLang="en-US" sz="4000" dirty="0" smtClean="0"/>
              <a:t>　</a:t>
            </a:r>
            <a:r>
              <a:rPr lang="ja-JP" altLang="en-US" sz="4000" dirty="0" smtClean="0"/>
              <a:t>提案</a:t>
            </a:r>
            <a:r>
              <a:rPr lang="ja-JP" altLang="en-US" sz="4000" dirty="0"/>
              <a:t>手法</a:t>
            </a:r>
            <a:endParaRPr kumimoji="1" lang="en-US" altLang="ja-JP" sz="4000" dirty="0" smtClean="0"/>
          </a:p>
          <a:p>
            <a:pPr>
              <a:buFont typeface="Wingdings" panose="05000000000000000000" pitchFamily="2" charset="2"/>
              <a:buChar char="l"/>
            </a:pPr>
            <a:r>
              <a:rPr kumimoji="1" lang="ja-JP" altLang="en-US" sz="4000" dirty="0"/>
              <a:t>　</a:t>
            </a:r>
            <a:r>
              <a:rPr lang="ja-JP" altLang="en-US" sz="4000" dirty="0"/>
              <a:t>現在</a:t>
            </a:r>
            <a:r>
              <a:rPr lang="ja-JP" altLang="en-US" sz="4000" dirty="0" smtClean="0"/>
              <a:t>の</a:t>
            </a:r>
            <a:r>
              <a:rPr lang="ja-JP" altLang="en-US" sz="4000" dirty="0"/>
              <a:t>進捗</a:t>
            </a:r>
            <a:endParaRPr kumimoji="1" lang="ja-JP" altLang="en-US" sz="4000"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1</a:t>
            </a:fld>
            <a:endParaRPr kumimoji="1" lang="ja-JP" altLang="en-US"/>
          </a:p>
        </p:txBody>
      </p:sp>
    </p:spTree>
    <p:extLst>
      <p:ext uri="{BB962C8B-B14F-4D97-AF65-F5344CB8AC3E}">
        <p14:creationId xmlns:p14="http://schemas.microsoft.com/office/powerpoint/2010/main" val="16377119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3" name="コンテンツ プレースホルダー 2"/>
          <p:cNvSpPr>
            <a:spLocks noGrp="1"/>
          </p:cNvSpPr>
          <p:nvPr>
            <p:ph idx="1"/>
          </p:nvPr>
        </p:nvSpPr>
        <p:spPr>
          <a:xfrm>
            <a:off x="1097280" y="1845734"/>
            <a:ext cx="10058400" cy="4023360"/>
          </a:xfrm>
        </p:spPr>
        <p:txBody>
          <a:bodyPr>
            <a:noAutofit/>
          </a:bodyPr>
          <a:lstStyle/>
          <a:p>
            <a:r>
              <a:rPr lang="ja-JP" altLang="en-US" sz="2800" dirty="0" smtClean="0"/>
              <a:t>少子高齢化によって働き手が減少しつつある今日のスーパーでは従業員の数が少なくても経営できるようにセルフレジの導入を進めている</a:t>
            </a:r>
            <a:endParaRPr lang="en-US" altLang="ja-JP" sz="2800" dirty="0"/>
          </a:p>
          <a:p>
            <a:endParaRPr lang="en-US" altLang="ja-JP" sz="2800" dirty="0" smtClean="0"/>
          </a:p>
          <a:p>
            <a:r>
              <a:rPr lang="ja-JP" altLang="en-US" sz="2800" dirty="0" smtClean="0"/>
              <a:t>セルフレジ</a:t>
            </a:r>
            <a:r>
              <a:rPr lang="en-US" altLang="ja-JP" sz="2800" dirty="0" smtClean="0"/>
              <a:t>1</a:t>
            </a:r>
            <a:r>
              <a:rPr lang="ja-JP" altLang="en-US" sz="2800" dirty="0"/>
              <a:t>セット</a:t>
            </a:r>
            <a:r>
              <a:rPr lang="ja-JP" altLang="en-US" sz="2800" dirty="0" smtClean="0"/>
              <a:t>を購入するのにかかる値段</a:t>
            </a:r>
            <a:endParaRPr lang="en-US" altLang="ja-JP" sz="2800" dirty="0" smtClean="0"/>
          </a:p>
          <a:p>
            <a:pPr lvl="1"/>
            <a:r>
              <a:rPr lang="ja-JP" altLang="en-US" sz="2400" dirty="0" smtClean="0"/>
              <a:t>約</a:t>
            </a:r>
            <a:r>
              <a:rPr lang="en-US" altLang="ja-JP" sz="2400" dirty="0" smtClean="0"/>
              <a:t>3,500,000</a:t>
            </a:r>
            <a:r>
              <a:rPr lang="ja-JP" altLang="en-US" sz="2400" dirty="0" smtClean="0"/>
              <a:t>円</a:t>
            </a:r>
            <a:endParaRPr lang="en-US" altLang="ja-JP" sz="2400" dirty="0" smtClean="0"/>
          </a:p>
          <a:p>
            <a:r>
              <a:rPr lang="en-US" altLang="ja-JP" sz="2800" dirty="0" smtClean="0"/>
              <a:t>Web</a:t>
            </a:r>
            <a:r>
              <a:rPr lang="ja-JP" altLang="en-US" sz="2800" dirty="0" smtClean="0"/>
              <a:t>カメラを使用し、本システムを導入した場合にかかる機材の費用</a:t>
            </a:r>
            <a:endParaRPr lang="en-US" altLang="ja-JP" sz="2800" dirty="0"/>
          </a:p>
          <a:p>
            <a:pPr lvl="1"/>
            <a:r>
              <a:rPr lang="ja-JP" altLang="en-US" sz="2400" dirty="0" smtClean="0"/>
              <a:t>約</a:t>
            </a:r>
            <a:r>
              <a:rPr lang="en-US" altLang="ja-JP" sz="2400" dirty="0" smtClean="0"/>
              <a:t>12,500</a:t>
            </a:r>
            <a:r>
              <a:rPr lang="ja-JP" altLang="en-US" sz="2400" dirty="0" smtClean="0"/>
              <a:t>円</a:t>
            </a:r>
            <a:endParaRPr lang="en-US" altLang="ja-JP" sz="2400" dirty="0" smtClean="0"/>
          </a:p>
          <a:p>
            <a:pPr marL="201168" lvl="1" indent="0">
              <a:buNone/>
            </a:pPr>
            <a:endParaRPr lang="en-US" altLang="ja-JP" sz="2400" dirty="0" smtClean="0"/>
          </a:p>
          <a:p>
            <a:pPr marL="0" indent="0">
              <a:buNone/>
            </a:pPr>
            <a:endParaRPr lang="en-US" altLang="ja-JP" sz="2800" dirty="0" smtClean="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2</a:t>
            </a:fld>
            <a:endParaRPr kumimoji="1" lang="ja-JP" altLang="en-US"/>
          </a:p>
        </p:txBody>
      </p:sp>
    </p:spTree>
    <p:extLst>
      <p:ext uri="{BB962C8B-B14F-4D97-AF65-F5344CB8AC3E}">
        <p14:creationId xmlns:p14="http://schemas.microsoft.com/office/powerpoint/2010/main" val="34040069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08313" y="825446"/>
            <a:ext cx="8995169" cy="807411"/>
          </a:xfrm>
        </p:spPr>
        <p:txBody>
          <a:bodyPr/>
          <a:lstStyle/>
          <a:p>
            <a:r>
              <a:rPr kumimoji="1" lang="ja-JP" altLang="en-US" dirty="0" smtClean="0"/>
              <a:t>研究目的</a:t>
            </a:r>
            <a:r>
              <a:rPr lang="ja-JP" altLang="en-US" dirty="0" smtClean="0"/>
              <a:t>・目標</a:t>
            </a:r>
            <a:endParaRPr kumimoji="1" lang="ja-JP" altLang="en-US" dirty="0"/>
          </a:p>
        </p:txBody>
      </p:sp>
      <p:sp>
        <p:nvSpPr>
          <p:cNvPr id="3" name="コンテンツ プレースホルダー 2"/>
          <p:cNvSpPr>
            <a:spLocks noGrp="1"/>
          </p:cNvSpPr>
          <p:nvPr>
            <p:ph idx="1"/>
          </p:nvPr>
        </p:nvSpPr>
        <p:spPr>
          <a:xfrm>
            <a:off x="1208313" y="1892482"/>
            <a:ext cx="10009416" cy="4023360"/>
          </a:xfrm>
        </p:spPr>
        <p:txBody>
          <a:bodyPr>
            <a:normAutofit/>
          </a:bodyPr>
          <a:lstStyle/>
          <a:p>
            <a:r>
              <a:rPr lang="en-US" altLang="ja-JP" sz="2400" dirty="0" smtClean="0"/>
              <a:t>&lt;</a:t>
            </a:r>
            <a:r>
              <a:rPr lang="ja-JP" altLang="en-US" sz="2400" dirty="0" smtClean="0"/>
              <a:t>目的</a:t>
            </a:r>
            <a:r>
              <a:rPr lang="en-US" altLang="ja-JP" sz="2400" dirty="0" smtClean="0"/>
              <a:t>&gt;</a:t>
            </a:r>
          </a:p>
          <a:p>
            <a:r>
              <a:rPr lang="ja-JP" altLang="en-US" sz="2400" dirty="0" smtClean="0"/>
              <a:t>既存の無人レジ店舗のような複雑で高価なシステムではなく、中小店でも導入できる安価なシステムの作成</a:t>
            </a:r>
            <a:endParaRPr lang="en-US" altLang="ja-JP" sz="2400" dirty="0" smtClean="0"/>
          </a:p>
          <a:p>
            <a:endParaRPr lang="en-US" altLang="ja-JP" sz="2400" dirty="0" smtClean="0"/>
          </a:p>
          <a:p>
            <a:r>
              <a:rPr lang="en-US" altLang="ja-JP" sz="2400" dirty="0" smtClean="0"/>
              <a:t>&lt;</a:t>
            </a:r>
            <a:r>
              <a:rPr lang="ja-JP" altLang="en-US" sz="2400" dirty="0" smtClean="0"/>
              <a:t>目標</a:t>
            </a:r>
            <a:r>
              <a:rPr lang="en-US" altLang="ja-JP" sz="2400" dirty="0" smtClean="0"/>
              <a:t>&gt;</a:t>
            </a:r>
          </a:p>
          <a:p>
            <a:r>
              <a:rPr lang="ja-JP" altLang="en-US" sz="2400" dirty="0" smtClean="0"/>
              <a:t>ラズベリー</a:t>
            </a:r>
            <a:r>
              <a:rPr lang="ja-JP" altLang="en-US" sz="2400" dirty="0"/>
              <a:t>パイ</a:t>
            </a:r>
            <a:r>
              <a:rPr lang="ja-JP" altLang="en-US" sz="2400" dirty="0" smtClean="0"/>
              <a:t>と</a:t>
            </a:r>
            <a:r>
              <a:rPr lang="en-US" altLang="ja-JP" sz="2400" dirty="0" smtClean="0"/>
              <a:t>Web</a:t>
            </a:r>
            <a:r>
              <a:rPr lang="ja-JP" altLang="en-US" sz="2400" dirty="0" smtClean="0"/>
              <a:t>カメラを使用し、商品をバーコードの番号で判断する</a:t>
            </a:r>
            <a:endParaRPr lang="ja-JP" altLang="en-US" sz="3600" dirty="0"/>
          </a:p>
          <a:p>
            <a:r>
              <a:rPr kumimoji="1" lang="ja-JP" altLang="en-US" sz="2400" dirty="0" smtClean="0"/>
              <a:t>商品の取捨選択から決済に至るまでの一連の流れを行えるシステムの開発</a:t>
            </a:r>
            <a:endParaRPr kumimoji="1" lang="ja-JP" altLang="en-US" sz="2400"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3</a:t>
            </a:fld>
            <a:endParaRPr kumimoji="1" lang="ja-JP" altLang="en-US"/>
          </a:p>
        </p:txBody>
      </p:sp>
    </p:spTree>
    <p:extLst>
      <p:ext uri="{BB962C8B-B14F-4D97-AF65-F5344CB8AC3E}">
        <p14:creationId xmlns:p14="http://schemas.microsoft.com/office/powerpoint/2010/main" val="22059607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立体のイラスト（四角柱・直方体）"/>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017323" y="2845075"/>
            <a:ext cx="1162050" cy="1905000"/>
          </a:xfrm>
          <a:prstGeom prst="rect">
            <a:avLst/>
          </a:prstGeom>
          <a:noFill/>
        </p:spPr>
      </p:pic>
      <p:pic>
        <p:nvPicPr>
          <p:cNvPr id="1040" name="Picture 16" descr="ショッピングカートを押している女性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152116" y="2123944"/>
            <a:ext cx="2676103" cy="2816951"/>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solidFill>
                  <a:schemeClr val="bg1">
                    <a:lumMod val="75000"/>
                  </a:schemeClr>
                </a:solidFill>
                <a:latin typeface="Bauhaus 93" panose="04030905020B02020C02" pitchFamily="82" charset="0"/>
              </a:rPr>
              <a:t>　　　　　　　　　　　</a:t>
            </a:r>
            <a:r>
              <a:rPr lang="en-US" altLang="ja-JP" dirty="0" smtClean="0">
                <a:solidFill>
                  <a:schemeClr val="bg1">
                    <a:lumMod val="75000"/>
                  </a:schemeClr>
                </a:solidFill>
                <a:latin typeface="Bauhaus 93" panose="04030905020B02020C02" pitchFamily="82" charset="0"/>
              </a:rPr>
              <a:t>Summary</a:t>
            </a:r>
            <a:endParaRPr kumimoji="1" lang="ja-JP" altLang="en-US" dirty="0">
              <a:solidFill>
                <a:schemeClr val="bg1">
                  <a:lumMod val="75000"/>
                </a:schemeClr>
              </a:solidFill>
              <a:latin typeface="Bauhaus 93" panose="04030905020B02020C02" pitchFamily="82" charset="0"/>
            </a:endParaRPr>
          </a:p>
        </p:txBody>
      </p:sp>
      <p:pic>
        <p:nvPicPr>
          <p:cNvPr id="1032" name="Picture 8" descr="ショッピングカートのイラスト（買い物）"/>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983741" y="2666953"/>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アクション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410067" y="3414771"/>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ショッピングカートのイラスト（買い物）"/>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665337" y="2885282"/>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7280" y="438751"/>
            <a:ext cx="4754037" cy="1658783"/>
          </a:xfrm>
          <a:prstGeom prst="rect">
            <a:avLst/>
          </a:prstGeom>
        </p:spPr>
      </p:pic>
      <p:sp>
        <p:nvSpPr>
          <p:cNvPr id="7" name="右矢印 6"/>
          <p:cNvSpPr/>
          <p:nvPr/>
        </p:nvSpPr>
        <p:spPr>
          <a:xfrm>
            <a:off x="451313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 name="右矢印 20"/>
          <p:cNvSpPr/>
          <p:nvPr/>
        </p:nvSpPr>
        <p:spPr>
          <a:xfrm>
            <a:off x="809830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2" name="Picture 10" descr="アクション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172759" y="3235583"/>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電子マネー払い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6084" y="2396625"/>
            <a:ext cx="1587685" cy="1716416"/>
          </a:xfrm>
          <a:prstGeom prst="rect">
            <a:avLst/>
          </a:prstGeom>
          <a:noFill/>
          <a:extLst>
            <a:ext uri="{909E8E84-426E-40DD-AFC4-6F175D3DCCD1}">
              <a14:hiddenFill xmlns:a14="http://schemas.microsoft.com/office/drawing/2010/main">
                <a:solidFill>
                  <a:srgbClr val="FFFFFF"/>
                </a:solidFill>
              </a14:hiddenFill>
            </a:ext>
          </a:extLst>
        </p:spPr>
      </p:pic>
      <p:sp>
        <p:nvSpPr>
          <p:cNvPr id="3" name="フローチャート: 処理 2"/>
          <p:cNvSpPr/>
          <p:nvPr/>
        </p:nvSpPr>
        <p:spPr>
          <a:xfrm>
            <a:off x="1769931" y="4076453"/>
            <a:ext cx="922162" cy="1166422"/>
          </a:xfrm>
          <a:prstGeom prst="flowChartProcess">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30" name="Picture 6" descr="クレジットカードのICチップ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63011" y="3485137"/>
            <a:ext cx="401410" cy="35167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クレジットカードのICチップ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947876" y="6976790"/>
            <a:ext cx="401410" cy="351678"/>
          </a:xfrm>
          <a:prstGeom prst="rect">
            <a:avLst/>
          </a:prstGeom>
          <a:noFill/>
        </p:spPr>
      </p:pic>
      <p:pic>
        <p:nvPicPr>
          <p:cNvPr id="25" name="Picture 10" descr="アクション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2552414" y="3041878"/>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クレジットカードのICチップ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06932" y="3615217"/>
            <a:ext cx="401410" cy="351678"/>
          </a:xfrm>
          <a:prstGeom prst="rect">
            <a:avLst/>
          </a:prstGeom>
          <a:noFill/>
          <a:extLst>
            <a:ext uri="{909E8E84-426E-40DD-AFC4-6F175D3DCCD1}">
              <a14:hiddenFill xmlns:a14="http://schemas.microsoft.com/office/drawing/2010/main">
                <a:solidFill>
                  <a:srgbClr val="FFFFFF"/>
                </a:solidFill>
              </a14:hiddenFill>
            </a:ext>
          </a:extLst>
        </p:spPr>
      </p:pic>
      <p:sp>
        <p:nvSpPr>
          <p:cNvPr id="24" name="正方形/長方形 23"/>
          <p:cNvSpPr/>
          <p:nvPr/>
        </p:nvSpPr>
        <p:spPr>
          <a:xfrm>
            <a:off x="6066062" y="3118763"/>
            <a:ext cx="1665515" cy="18221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スライド番号プレースホルダー 4"/>
          <p:cNvSpPr>
            <a:spLocks noGrp="1"/>
          </p:cNvSpPr>
          <p:nvPr>
            <p:ph type="sldNum" sz="quarter" idx="12"/>
          </p:nvPr>
        </p:nvSpPr>
        <p:spPr/>
        <p:txBody>
          <a:bodyPr/>
          <a:lstStyle/>
          <a:p>
            <a:fld id="{3C3988C9-8C6C-49D7-8D82-24DA391FB063}" type="slidenum">
              <a:rPr kumimoji="1" lang="ja-JP" altLang="en-US" smtClean="0"/>
              <a:t>4</a:t>
            </a:fld>
            <a:endParaRPr kumimoji="1" lang="ja-JP" altLang="en-US"/>
          </a:p>
        </p:txBody>
      </p:sp>
      <p:pic>
        <p:nvPicPr>
          <p:cNvPr id="23" name="Picture 6" descr="クレジットカードのICチップ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04112" y="3789180"/>
            <a:ext cx="401410" cy="351678"/>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985694" y="5406141"/>
            <a:ext cx="3259100" cy="830997"/>
          </a:xfrm>
          <a:prstGeom prst="rect">
            <a:avLst/>
          </a:prstGeom>
          <a:solidFill>
            <a:schemeClr val="bg1">
              <a:lumMod val="95000"/>
            </a:schemeClr>
          </a:solidFill>
        </p:spPr>
        <p:txBody>
          <a:bodyPr wrap="square" rtlCol="0">
            <a:spAutoFit/>
          </a:bodyPr>
          <a:lstStyle/>
          <a:p>
            <a:r>
              <a:rPr kumimoji="1" lang="ja-JP" altLang="en-US" sz="2400" smtClean="0"/>
              <a:t>顧客情報とカート情報を結びつける</a:t>
            </a:r>
            <a:endParaRPr kumimoji="1" lang="ja-JP" altLang="en-US" sz="2400"/>
          </a:p>
        </p:txBody>
      </p:sp>
      <p:sp>
        <p:nvSpPr>
          <p:cNvPr id="26" name="テキスト ボックス 25"/>
          <p:cNvSpPr txBox="1"/>
          <p:nvPr/>
        </p:nvSpPr>
        <p:spPr>
          <a:xfrm>
            <a:off x="9795864" y="5459237"/>
            <a:ext cx="817708" cy="461665"/>
          </a:xfrm>
          <a:prstGeom prst="rect">
            <a:avLst/>
          </a:prstGeom>
          <a:solidFill>
            <a:schemeClr val="bg1">
              <a:lumMod val="95000"/>
            </a:schemeClr>
          </a:solidFill>
        </p:spPr>
        <p:txBody>
          <a:bodyPr wrap="square" rtlCol="0">
            <a:spAutoFit/>
          </a:bodyPr>
          <a:lstStyle/>
          <a:p>
            <a:r>
              <a:rPr kumimoji="1" lang="ja-JP" altLang="en-US" sz="2400" smtClean="0"/>
              <a:t>決済</a:t>
            </a:r>
            <a:endParaRPr kumimoji="1" lang="ja-JP" altLang="en-US" sz="2400"/>
          </a:p>
        </p:txBody>
      </p:sp>
      <p:sp>
        <p:nvSpPr>
          <p:cNvPr id="27" name="テキスト ボックス 26"/>
          <p:cNvSpPr txBox="1"/>
          <p:nvPr/>
        </p:nvSpPr>
        <p:spPr>
          <a:xfrm>
            <a:off x="5219591" y="5459237"/>
            <a:ext cx="3352910" cy="461665"/>
          </a:xfrm>
          <a:prstGeom prst="rect">
            <a:avLst/>
          </a:prstGeom>
          <a:solidFill>
            <a:schemeClr val="bg1">
              <a:lumMod val="95000"/>
            </a:schemeClr>
          </a:solidFill>
        </p:spPr>
        <p:txBody>
          <a:bodyPr wrap="square" rtlCol="0">
            <a:spAutoFit/>
          </a:bodyPr>
          <a:lstStyle/>
          <a:p>
            <a:r>
              <a:rPr kumimoji="1" lang="ja-JP" altLang="en-US" sz="2400" smtClean="0"/>
              <a:t>カート上で商品情報取得</a:t>
            </a:r>
            <a:endParaRPr kumimoji="1" lang="ja-JP" altLang="en-US" sz="2400"/>
          </a:p>
        </p:txBody>
      </p:sp>
    </p:spTree>
    <p:extLst>
      <p:ext uri="{BB962C8B-B14F-4D97-AF65-F5344CB8AC3E}">
        <p14:creationId xmlns:p14="http://schemas.microsoft.com/office/powerpoint/2010/main" val="1779869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6660681"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8" name="直線コネクタ 17"/>
          <p:cNvCxnSpPr/>
          <p:nvPr/>
        </p:nvCxnSpPr>
        <p:spPr>
          <a:xfrm>
            <a:off x="2188745" y="4276031"/>
            <a:ext cx="4035007"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503" t="17648" r="10352" b="15675"/>
          <a:stretch/>
        </p:blipFill>
        <p:spPr bwMode="auto">
          <a:xfrm>
            <a:off x="1202757" y="2200800"/>
            <a:ext cx="1989370" cy="1675976"/>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t>イメージ</a:t>
            </a:r>
            <a:r>
              <a:rPr lang="ja-JP" altLang="en-US" dirty="0"/>
              <a:t>図</a:t>
            </a:r>
            <a:endParaRPr kumimoji="1" lang="ja-JP" altLang="en-US" dirty="0"/>
          </a:p>
        </p:txBody>
      </p:sp>
      <p:pic>
        <p:nvPicPr>
          <p:cNvPr id="1028" name="Picture 4" descr="C6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7603" y="1682094"/>
            <a:ext cx="1250497" cy="1250497"/>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0376" y="4021204"/>
            <a:ext cx="1088120" cy="643410"/>
          </a:xfrm>
          <a:prstGeom prst="rect">
            <a:avLst/>
          </a:prstGeom>
        </p:spPr>
      </p:pic>
      <p:sp>
        <p:nvSpPr>
          <p:cNvPr id="11" name="正方形/長方形 10"/>
          <p:cNvSpPr/>
          <p:nvPr/>
        </p:nvSpPr>
        <p:spPr>
          <a:xfrm>
            <a:off x="2353881" y="4544387"/>
            <a:ext cx="3869871" cy="373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lumMod val="85000"/>
                  <a:lumOff val="15000"/>
                </a:schemeClr>
              </a:solidFill>
            </a:endParaRPr>
          </a:p>
        </p:txBody>
      </p:sp>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9403" y="4276031"/>
            <a:ext cx="2163022" cy="2163022"/>
          </a:xfrm>
          <a:prstGeom prst="rect">
            <a:avLst/>
          </a:prstGeom>
        </p:spPr>
      </p:pic>
      <p:sp>
        <p:nvSpPr>
          <p:cNvPr id="13" name="正方形/長方形 12"/>
          <p:cNvSpPr/>
          <p:nvPr/>
        </p:nvSpPr>
        <p:spPr>
          <a:xfrm>
            <a:off x="3382440" y="3630149"/>
            <a:ext cx="1690148" cy="9142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lumMod val="85000"/>
                    <a:lumOff val="15000"/>
                  </a:schemeClr>
                </a:solidFill>
              </a:rPr>
              <a:t>商品</a:t>
            </a:r>
            <a:endParaRPr kumimoji="1" lang="ja-JP" altLang="en-US" dirty="0">
              <a:solidFill>
                <a:schemeClr val="tx1">
                  <a:lumMod val="85000"/>
                  <a:lumOff val="15000"/>
                </a:schemeClr>
              </a:solidFill>
            </a:endParaRPr>
          </a:p>
        </p:txBody>
      </p:sp>
      <p:sp>
        <p:nvSpPr>
          <p:cNvPr id="14" name="テキスト ボックス 13"/>
          <p:cNvSpPr txBox="1"/>
          <p:nvPr/>
        </p:nvSpPr>
        <p:spPr>
          <a:xfrm>
            <a:off x="4288816" y="3142422"/>
            <a:ext cx="1929206" cy="523220"/>
          </a:xfrm>
          <a:prstGeom prst="rect">
            <a:avLst/>
          </a:prstGeom>
          <a:noFill/>
        </p:spPr>
        <p:txBody>
          <a:bodyPr wrap="square" rtlCol="0">
            <a:spAutoFit/>
          </a:bodyPr>
          <a:lstStyle/>
          <a:p>
            <a:r>
              <a:rPr kumimoji="1" lang="ja-JP" altLang="en-US" sz="2800" dirty="0" smtClean="0"/>
              <a:t>バーコード</a:t>
            </a:r>
            <a:endParaRPr kumimoji="1" lang="ja-JP" altLang="en-US" sz="2800" dirty="0"/>
          </a:p>
        </p:txBody>
      </p:sp>
      <p:sp>
        <p:nvSpPr>
          <p:cNvPr id="15" name="正方形/長方形 14"/>
          <p:cNvSpPr/>
          <p:nvPr/>
        </p:nvSpPr>
        <p:spPr>
          <a:xfrm>
            <a:off x="3496881" y="3633185"/>
            <a:ext cx="861332" cy="129282"/>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r>
              <a:rPr kumimoji="1" lang="en-US" altLang="ja-JP" sz="2800" dirty="0" smtClean="0">
                <a:solidFill>
                  <a:schemeClr val="bg1"/>
                </a:solidFill>
              </a:rPr>
              <a:t>Raspberry pi</a:t>
            </a:r>
            <a:endParaRPr kumimoji="1" lang="ja-JP" altLang="en-US" sz="2800" dirty="0">
              <a:solidFill>
                <a:schemeClr val="bg1"/>
              </a:solidFill>
            </a:endParaRPr>
          </a:p>
        </p:txBody>
      </p:sp>
      <p:cxnSp>
        <p:nvCxnSpPr>
          <p:cNvPr id="20" name="直線矢印コネクタ 19"/>
          <p:cNvCxnSpPr>
            <a:endCxn id="15" idx="0"/>
          </p:cNvCxnSpPr>
          <p:nvPr/>
        </p:nvCxnSpPr>
        <p:spPr>
          <a:xfrm>
            <a:off x="3922851" y="2781080"/>
            <a:ext cx="4696" cy="852105"/>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2353881" y="4544386"/>
            <a:ext cx="3869871" cy="1386285"/>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40" name="Picture 16" descr="サーバーのイラスト（1台）"/>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8497" y="3196671"/>
            <a:ext cx="2166645" cy="2564077"/>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7735200" y="1735867"/>
            <a:ext cx="4003218"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a:off x="6692996" y="2973106"/>
            <a:ext cx="1749457"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6682290" y="4201273"/>
            <a:ext cx="1697669"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0114654" y="1987029"/>
            <a:ext cx="1341693" cy="523220"/>
          </a:xfrm>
          <a:prstGeom prst="rect">
            <a:avLst/>
          </a:prstGeom>
          <a:solidFill>
            <a:schemeClr val="accent5"/>
          </a:solidFill>
        </p:spPr>
        <p:txBody>
          <a:bodyPr wrap="square" rtlCol="0">
            <a:spAutoFit/>
          </a:bodyPr>
          <a:lstStyle/>
          <a:p>
            <a:r>
              <a:rPr lang="ja-JP" altLang="en-US" sz="2800">
                <a:solidFill>
                  <a:schemeClr val="bg1"/>
                </a:solidFill>
              </a:rPr>
              <a:t>サーバ</a:t>
            </a:r>
            <a:endParaRPr kumimoji="1" lang="ja-JP" altLang="en-US" sz="2800">
              <a:solidFill>
                <a:schemeClr val="bg1"/>
              </a:solidFill>
            </a:endParaRPr>
          </a:p>
        </p:txBody>
      </p:sp>
      <p:sp>
        <p:nvSpPr>
          <p:cNvPr id="47" name="テキスト ボックス 46"/>
          <p:cNvSpPr txBox="1"/>
          <p:nvPr/>
        </p:nvSpPr>
        <p:spPr>
          <a:xfrm>
            <a:off x="6027366" y="1917326"/>
            <a:ext cx="3082428" cy="954107"/>
          </a:xfrm>
          <a:prstGeom prst="rect">
            <a:avLst/>
          </a:prstGeom>
          <a:solidFill>
            <a:schemeClr val="bg1">
              <a:lumMod val="95000"/>
            </a:schemeClr>
          </a:solidFill>
        </p:spPr>
        <p:txBody>
          <a:bodyPr wrap="square" rtlCol="0">
            <a:spAutoFit/>
          </a:bodyPr>
          <a:lstStyle/>
          <a:p>
            <a:r>
              <a:rPr lang="ja-JP" altLang="en-US" sz="2800" smtClean="0">
                <a:solidFill>
                  <a:schemeClr val="tx1">
                    <a:lumMod val="85000"/>
                    <a:lumOff val="15000"/>
                  </a:schemeClr>
                </a:solidFill>
              </a:rPr>
              <a:t>画像データ</a:t>
            </a:r>
            <a:endParaRPr lang="en-US" altLang="ja-JP" sz="2800" smtClean="0">
              <a:solidFill>
                <a:schemeClr val="tx1">
                  <a:lumMod val="85000"/>
                  <a:lumOff val="15000"/>
                </a:schemeClr>
              </a:solidFill>
            </a:endParaRPr>
          </a:p>
          <a:p>
            <a:r>
              <a:rPr kumimoji="1" lang="ja-JP" altLang="en-US" sz="2800" smtClean="0">
                <a:solidFill>
                  <a:schemeClr val="tx1">
                    <a:lumMod val="85000"/>
                    <a:lumOff val="15000"/>
                  </a:schemeClr>
                </a:solidFill>
              </a:rPr>
              <a:t>フラグ</a:t>
            </a:r>
            <a:r>
              <a:rPr kumimoji="1" lang="en-US" altLang="ja-JP" sz="2800" smtClean="0">
                <a:solidFill>
                  <a:schemeClr val="tx1">
                    <a:lumMod val="85000"/>
                    <a:lumOff val="15000"/>
                  </a:schemeClr>
                </a:solidFill>
              </a:rPr>
              <a:t>(</a:t>
            </a:r>
            <a:r>
              <a:rPr kumimoji="1" lang="ja-JP" altLang="en-US" sz="2800" smtClean="0">
                <a:solidFill>
                  <a:schemeClr val="tx1">
                    <a:lumMod val="85000"/>
                    <a:lumOff val="15000"/>
                  </a:schemeClr>
                </a:solidFill>
              </a:rPr>
              <a:t>追加</a:t>
            </a:r>
            <a:r>
              <a:rPr kumimoji="1" lang="en-US" altLang="ja-JP" sz="2800" smtClean="0">
                <a:solidFill>
                  <a:schemeClr val="tx1">
                    <a:lumMod val="85000"/>
                    <a:lumOff val="15000"/>
                  </a:schemeClr>
                </a:solidFill>
              </a:rPr>
              <a:t>or</a:t>
            </a:r>
            <a:r>
              <a:rPr kumimoji="1" lang="ja-JP" altLang="en-US" sz="2800" smtClean="0">
                <a:solidFill>
                  <a:schemeClr val="tx1">
                    <a:lumMod val="85000"/>
                    <a:lumOff val="15000"/>
                  </a:schemeClr>
                </a:solidFill>
              </a:rPr>
              <a:t>削除</a:t>
            </a:r>
            <a:r>
              <a:rPr kumimoji="1" lang="en-US" altLang="ja-JP" sz="2800" smtClean="0">
                <a:solidFill>
                  <a:schemeClr val="tx1">
                    <a:lumMod val="85000"/>
                    <a:lumOff val="15000"/>
                  </a:schemeClr>
                </a:solidFill>
              </a:rPr>
              <a:t>)</a:t>
            </a:r>
            <a:endParaRPr kumimoji="1" lang="ja-JP" altLang="en-US" sz="2800">
              <a:solidFill>
                <a:schemeClr val="tx1">
                  <a:lumMod val="85000"/>
                  <a:lumOff val="15000"/>
                </a:schemeClr>
              </a:solidFill>
            </a:endParaRPr>
          </a:p>
        </p:txBody>
      </p:sp>
      <p:sp>
        <p:nvSpPr>
          <p:cNvPr id="48" name="テキスト ボックス 47"/>
          <p:cNvSpPr txBox="1"/>
          <p:nvPr/>
        </p:nvSpPr>
        <p:spPr>
          <a:xfrm>
            <a:off x="6742815" y="5237528"/>
            <a:ext cx="1663387" cy="523220"/>
          </a:xfrm>
          <a:prstGeom prst="rect">
            <a:avLst/>
          </a:prstGeom>
          <a:solidFill>
            <a:schemeClr val="bg1">
              <a:lumMod val="95000"/>
            </a:schemeClr>
          </a:solidFill>
        </p:spPr>
        <p:txBody>
          <a:bodyPr wrap="square" rtlCol="0">
            <a:spAutoFit/>
          </a:bodyPr>
          <a:lstStyle/>
          <a:p>
            <a:r>
              <a:rPr kumimoji="1" lang="en-US" altLang="ja-JP" sz="2800" smtClean="0">
                <a:solidFill>
                  <a:schemeClr val="tx1">
                    <a:lumMod val="85000"/>
                    <a:lumOff val="15000"/>
                  </a:schemeClr>
                </a:solidFill>
              </a:rPr>
              <a:t>Yes or No</a:t>
            </a:r>
            <a:endParaRPr kumimoji="1" lang="ja-JP" altLang="en-US" sz="2800">
              <a:solidFill>
                <a:schemeClr val="tx1">
                  <a:lumMod val="85000"/>
                  <a:lumOff val="15000"/>
                </a:schemeClr>
              </a:solidFill>
            </a:endParaRPr>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5</a:t>
            </a:fld>
            <a:endParaRPr kumimoji="1" lang="ja-JP" altLang="en-US"/>
          </a:p>
        </p:txBody>
      </p:sp>
    </p:spTree>
    <p:extLst>
      <p:ext uri="{BB962C8B-B14F-4D97-AF65-F5344CB8AC3E}">
        <p14:creationId xmlns:p14="http://schemas.microsoft.com/office/powerpoint/2010/main" val="15161901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メリット</a:t>
            </a:r>
            <a:r>
              <a:rPr lang="ja-JP" altLang="en-US" dirty="0"/>
              <a:t>・</a:t>
            </a:r>
            <a:r>
              <a:rPr lang="ja-JP" altLang="en-US" dirty="0" smtClean="0"/>
              <a:t>効果</a:t>
            </a:r>
            <a:endParaRPr kumimoji="1" lang="ja-JP" altLang="en-US" dirty="0"/>
          </a:p>
        </p:txBody>
      </p:sp>
      <p:graphicFrame>
        <p:nvGraphicFramePr>
          <p:cNvPr id="19" name="図表 18"/>
          <p:cNvGraphicFramePr/>
          <p:nvPr>
            <p:extLst>
              <p:ext uri="{D42A27DB-BD31-4B8C-83A1-F6EECF244321}">
                <p14:modId xmlns:p14="http://schemas.microsoft.com/office/powerpoint/2010/main" val="4147616525"/>
              </p:ext>
            </p:extLst>
          </p:nvPr>
        </p:nvGraphicFramePr>
        <p:xfrm>
          <a:off x="1097280" y="1737360"/>
          <a:ext cx="10058400" cy="4603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6</a:t>
            </a:fld>
            <a:endParaRPr kumimoji="1" lang="ja-JP" altLang="en-US"/>
          </a:p>
        </p:txBody>
      </p:sp>
    </p:spTree>
    <p:extLst>
      <p:ext uri="{BB962C8B-B14F-4D97-AF65-F5344CB8AC3E}">
        <p14:creationId xmlns:p14="http://schemas.microsoft.com/office/powerpoint/2010/main" val="1330612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2009273" y="1857676"/>
            <a:ext cx="8232007" cy="4381246"/>
            <a:chOff x="532038" y="461280"/>
            <a:chExt cx="10665609" cy="5667027"/>
          </a:xfrm>
        </p:grpSpPr>
        <p:cxnSp>
          <p:nvCxnSpPr>
            <p:cNvPr id="13" name="直線コネクタ 12"/>
            <p:cNvCxnSpPr/>
            <p:nvPr/>
          </p:nvCxnSpPr>
          <p:spPr>
            <a:xfrm rot="16200000">
              <a:off x="6224412" y="998085"/>
              <a:ext cx="4180114" cy="4377067"/>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12" name="直線コネクタ 11"/>
            <p:cNvCxnSpPr/>
            <p:nvPr/>
          </p:nvCxnSpPr>
          <p:spPr>
            <a:xfrm>
              <a:off x="1251177" y="1249136"/>
              <a:ext cx="4180114" cy="4377067"/>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
          <p:nvSpPr>
            <p:cNvPr id="2" name="正方形/長方形 1"/>
            <p:cNvSpPr/>
            <p:nvPr/>
          </p:nvSpPr>
          <p:spPr>
            <a:xfrm>
              <a:off x="532038" y="461281"/>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mtClean="0"/>
                <a:t>要求</a:t>
              </a:r>
              <a:r>
                <a:rPr lang="ja-JP" altLang="en-US"/>
                <a:t>分析</a:t>
              </a:r>
              <a:endParaRPr kumimoji="1" lang="ja-JP" altLang="en-US"/>
            </a:p>
          </p:txBody>
        </p:sp>
        <p:sp>
          <p:nvSpPr>
            <p:cNvPr id="3" name="正方形/長方形 2"/>
            <p:cNvSpPr/>
            <p:nvPr/>
          </p:nvSpPr>
          <p:spPr>
            <a:xfrm>
              <a:off x="1540327" y="2015554"/>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基本設計</a:t>
              </a:r>
              <a:endParaRPr kumimoji="1" lang="ja-JP" altLang="en-US"/>
            </a:p>
          </p:txBody>
        </p:sp>
        <p:sp>
          <p:nvSpPr>
            <p:cNvPr id="5" name="正方形/長方形 4"/>
            <p:cNvSpPr/>
            <p:nvPr/>
          </p:nvSpPr>
          <p:spPr>
            <a:xfrm>
              <a:off x="4736646" y="5124100"/>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実装</a:t>
              </a:r>
              <a:endParaRPr kumimoji="1" lang="ja-JP" altLang="en-US"/>
            </a:p>
          </p:txBody>
        </p:sp>
        <p:sp>
          <p:nvSpPr>
            <p:cNvPr id="7" name="正方形/長方形 6"/>
            <p:cNvSpPr/>
            <p:nvPr/>
          </p:nvSpPr>
          <p:spPr>
            <a:xfrm>
              <a:off x="6532790" y="3569826"/>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単体テスト</a:t>
              </a:r>
              <a:endParaRPr kumimoji="1" lang="ja-JP" altLang="en-US"/>
            </a:p>
          </p:txBody>
        </p:sp>
        <p:sp>
          <p:nvSpPr>
            <p:cNvPr id="8" name="正方形/長方形 7"/>
            <p:cNvSpPr/>
            <p:nvPr/>
          </p:nvSpPr>
          <p:spPr>
            <a:xfrm>
              <a:off x="2720067" y="3569827"/>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詳細設計</a:t>
              </a:r>
              <a:endParaRPr kumimoji="1" lang="ja-JP" altLang="en-US"/>
            </a:p>
          </p:txBody>
        </p:sp>
        <p:sp>
          <p:nvSpPr>
            <p:cNvPr id="9" name="正方形/長方形 8"/>
            <p:cNvSpPr/>
            <p:nvPr/>
          </p:nvSpPr>
          <p:spPr>
            <a:xfrm>
              <a:off x="8000319" y="2015554"/>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結合テスト</a:t>
              </a:r>
              <a:endParaRPr kumimoji="1" lang="ja-JP" altLang="en-US"/>
            </a:p>
          </p:txBody>
        </p:sp>
        <p:sp>
          <p:nvSpPr>
            <p:cNvPr id="10" name="正方形/長方形 9"/>
            <p:cNvSpPr/>
            <p:nvPr/>
          </p:nvSpPr>
          <p:spPr>
            <a:xfrm>
              <a:off x="9181068" y="461280"/>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総合テスト</a:t>
              </a:r>
              <a:endParaRPr kumimoji="1" lang="ja-JP" altLang="en-US"/>
            </a:p>
          </p:txBody>
        </p:sp>
        <p:sp>
          <p:nvSpPr>
            <p:cNvPr id="14" name="右矢印 13"/>
            <p:cNvSpPr/>
            <p:nvPr/>
          </p:nvSpPr>
          <p:spPr>
            <a:xfrm>
              <a:off x="2548617" y="710293"/>
              <a:ext cx="6632451" cy="53884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15" name="右矢印 14"/>
            <p:cNvSpPr/>
            <p:nvPr/>
          </p:nvSpPr>
          <p:spPr>
            <a:xfrm>
              <a:off x="3556906" y="2231943"/>
              <a:ext cx="4443413" cy="53884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20" name="左カーブ矢印 19"/>
            <p:cNvSpPr/>
            <p:nvPr/>
          </p:nvSpPr>
          <p:spPr>
            <a:xfrm>
              <a:off x="5698330" y="3519633"/>
              <a:ext cx="787855" cy="1329433"/>
            </a:xfrm>
            <a:prstGeom prst="curvedLef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左カーブ矢印 20"/>
            <p:cNvSpPr/>
            <p:nvPr/>
          </p:nvSpPr>
          <p:spPr>
            <a:xfrm rot="10800000">
              <a:off x="4800258" y="3439702"/>
              <a:ext cx="787855" cy="1329433"/>
            </a:xfrm>
            <a:prstGeom prst="curvedLef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1" name="タイトル 10"/>
          <p:cNvSpPr>
            <a:spLocks noGrp="1"/>
          </p:cNvSpPr>
          <p:nvPr>
            <p:ph type="title"/>
          </p:nvPr>
        </p:nvSpPr>
        <p:spPr/>
        <p:txBody>
          <a:bodyPr/>
          <a:lstStyle/>
          <a:p>
            <a:r>
              <a:rPr kumimoji="1" lang="en-US" altLang="ja-JP" smtClean="0"/>
              <a:t>V</a:t>
            </a:r>
            <a:r>
              <a:rPr kumimoji="1" lang="ja-JP" altLang="en-US" smtClean="0"/>
              <a:t>字開発モデル</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7</a:t>
            </a:fld>
            <a:endParaRPr kumimoji="1" lang="ja-JP" altLang="en-US"/>
          </a:p>
        </p:txBody>
      </p:sp>
    </p:spTree>
    <p:extLst>
      <p:ext uri="{BB962C8B-B14F-4D97-AF65-F5344CB8AC3E}">
        <p14:creationId xmlns:p14="http://schemas.microsoft.com/office/powerpoint/2010/main" val="9772943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ja-JP" altLang="en-US" smtClean="0"/>
              <a:t>ユースケース図</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mtClean="0"/>
              <a:t>8</a:t>
            </a:fld>
            <a:endParaRPr kumimoji="1" lang="ja-JP" altLang="en-US"/>
          </a:p>
        </p:txBody>
      </p:sp>
      <p:pic>
        <p:nvPicPr>
          <p:cNvPr id="10" name="図 9"/>
          <p:cNvPicPr>
            <a:picLocks noChangeAspect="1"/>
          </p:cNvPicPr>
          <p:nvPr/>
        </p:nvPicPr>
        <p:blipFill>
          <a:blip r:embed="rId2"/>
          <a:stretch>
            <a:fillRect/>
          </a:stretch>
        </p:blipFill>
        <p:spPr>
          <a:xfrm>
            <a:off x="5700714" y="569945"/>
            <a:ext cx="6032484" cy="5609474"/>
          </a:xfrm>
          <a:prstGeom prst="rect">
            <a:avLst/>
          </a:prstGeom>
        </p:spPr>
      </p:pic>
    </p:spTree>
    <p:extLst>
      <p:ext uri="{BB962C8B-B14F-4D97-AF65-F5344CB8AC3E}">
        <p14:creationId xmlns:p14="http://schemas.microsoft.com/office/powerpoint/2010/main" val="4184936366"/>
      </p:ext>
    </p:extLst>
  </p:cSld>
  <p:clrMapOvr>
    <a:masterClrMapping/>
  </p:clrMapOvr>
  <p:timing>
    <p:tnLst>
      <p:par>
        <p:cTn id="1" dur="indefinite" restart="never" nodeType="tmRoot"/>
      </p:par>
    </p:tnLst>
  </p:timing>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2119</TotalTime>
  <Words>396</Words>
  <Application>Microsoft Office PowerPoint</Application>
  <PresentationFormat>ワイド画面</PresentationFormat>
  <Paragraphs>102</Paragraphs>
  <Slides>15</Slides>
  <Notes>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15</vt:i4>
      </vt:variant>
    </vt:vector>
  </HeadingPairs>
  <TitlesOfParts>
    <vt:vector size="22" baseType="lpstr">
      <vt:lpstr>ＭＳ Ｐゴシック</vt:lpstr>
      <vt:lpstr>游ゴシック</vt:lpstr>
      <vt:lpstr>Bauhaus 93</vt:lpstr>
      <vt:lpstr>Calibri</vt:lpstr>
      <vt:lpstr>Calibri Light</vt:lpstr>
      <vt:lpstr>Wingdings</vt:lpstr>
      <vt:lpstr>レトロスペクト</vt:lpstr>
      <vt:lpstr>Webカメラとセンシング技術を組み合わせた バーコード識別システムの開発</vt:lpstr>
      <vt:lpstr>目次</vt:lpstr>
      <vt:lpstr>研究背景</vt:lpstr>
      <vt:lpstr>研究目的・目標</vt:lpstr>
      <vt:lpstr>　　　　　　　　　　　Summary</vt:lpstr>
      <vt:lpstr>イメージ図</vt:lpstr>
      <vt:lpstr>メリット・効果</vt:lpstr>
      <vt:lpstr>V字開発モデル</vt:lpstr>
      <vt:lpstr>ユースケース図</vt:lpstr>
      <vt:lpstr>PowerPoint プレゼンテーション</vt:lpstr>
      <vt:lpstr>PowerPoint プレゼンテーション</vt:lpstr>
      <vt:lpstr>画像送信システムと各種センサ</vt:lpstr>
      <vt:lpstr>画像送信システムと各種センサ</vt:lpstr>
      <vt:lpstr>現在の段階・状況</vt:lpstr>
      <vt:lpstr>PowerPoint プレゼンテーション</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自動精算システム（仮）</dc:title>
  <dc:creator>B4_2019</dc:creator>
  <cp:lastModifiedBy>B4_2019</cp:lastModifiedBy>
  <cp:revision>124</cp:revision>
  <dcterms:created xsi:type="dcterms:W3CDTF">2019-10-08T07:00:30Z</dcterms:created>
  <dcterms:modified xsi:type="dcterms:W3CDTF">2019-12-12T06:48:32Z</dcterms:modified>
</cp:coreProperties>
</file>